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1"/>
  </p:sldMasterIdLst>
  <p:notesMasterIdLst>
    <p:notesMasterId r:id="rId28"/>
  </p:notesMasterIdLst>
  <p:handoutMasterIdLst>
    <p:handoutMasterId r:id="rId29"/>
  </p:handoutMasterIdLst>
  <p:sldIdLst>
    <p:sldId id="838" r:id="rId2"/>
    <p:sldId id="987" r:id="rId3"/>
    <p:sldId id="1023" r:id="rId4"/>
    <p:sldId id="1024" r:id="rId5"/>
    <p:sldId id="1001" r:id="rId6"/>
    <p:sldId id="1002" r:id="rId7"/>
    <p:sldId id="1019" r:id="rId8"/>
    <p:sldId id="1028" r:id="rId9"/>
    <p:sldId id="1007" r:id="rId10"/>
    <p:sldId id="1008" r:id="rId11"/>
    <p:sldId id="1003" r:id="rId12"/>
    <p:sldId id="1029" r:id="rId13"/>
    <p:sldId id="1018" r:id="rId14"/>
    <p:sldId id="1017" r:id="rId15"/>
    <p:sldId id="1010" r:id="rId16"/>
    <p:sldId id="1022" r:id="rId17"/>
    <p:sldId id="1011" r:id="rId18"/>
    <p:sldId id="949" r:id="rId19"/>
    <p:sldId id="989" r:id="rId20"/>
    <p:sldId id="1026" r:id="rId21"/>
    <p:sldId id="1027" r:id="rId22"/>
    <p:sldId id="1015" r:id="rId23"/>
    <p:sldId id="1016" r:id="rId24"/>
    <p:sldId id="1006" r:id="rId25"/>
    <p:sldId id="1013" r:id="rId26"/>
    <p:sldId id="1014" r:id="rId27"/>
  </p:sldIdLst>
  <p:sldSz cx="12188825" cy="6858000"/>
  <p:notesSz cx="7023100" cy="93091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96" userDrawn="1">
          <p15:clr>
            <a:srgbClr val="A4A3A4"/>
          </p15:clr>
        </p15:guide>
        <p15:guide id="2" orient="horz" pos="1440" userDrawn="1">
          <p15:clr>
            <a:srgbClr val="A4A3A4"/>
          </p15:clr>
        </p15:guide>
        <p15:guide id="3" orient="horz" pos="4104" userDrawn="1">
          <p15:clr>
            <a:srgbClr val="A4A3A4"/>
          </p15:clr>
        </p15:guide>
        <p15:guide id="4" pos="7343" userDrawn="1">
          <p15:clr>
            <a:srgbClr val="A4A3A4"/>
          </p15:clr>
        </p15:guide>
        <p15:guide id="7" orient="horz" pos="816" userDrawn="1">
          <p15:clr>
            <a:srgbClr val="A4A3A4"/>
          </p15:clr>
        </p15:guide>
        <p15:guide id="8" pos="335" userDrawn="1">
          <p15:clr>
            <a:srgbClr val="A4A3A4"/>
          </p15:clr>
        </p15:guide>
        <p15:guide id="9" orient="horz" pos="2544" userDrawn="1">
          <p15:clr>
            <a:srgbClr val="A4A3A4"/>
          </p15:clr>
        </p15:guide>
        <p15:guide id="10" pos="4415" userDrawn="1">
          <p15:clr>
            <a:srgbClr val="A4A3A4"/>
          </p15:clr>
        </p15:guide>
        <p15:guide id="11" pos="455" userDrawn="1">
          <p15:clr>
            <a:srgbClr val="A4A3A4"/>
          </p15:clr>
        </p15:guide>
        <p15:guide id="12" pos="6479" userDrawn="1">
          <p15:clr>
            <a:srgbClr val="A4A3A4"/>
          </p15:clr>
        </p15:guide>
      </p15:sldGuideLst>
    </p:ext>
    <p:ext uri="{2D200454-40CA-4A62-9FC3-DE9A4176ACB9}">
      <p15:notesGuideLst xmlns:p15="http://schemas.microsoft.com/office/powerpoint/2012/main">
        <p15:guide id="1" orient="horz" pos="432" userDrawn="1">
          <p15:clr>
            <a:srgbClr val="A4A3A4"/>
          </p15:clr>
        </p15:guide>
        <p15:guide id="2" pos="26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extLst/>
  </p:cmAuthor>
  <p:cmAuthor id="2" name="Emilie Doolittle" initials="ED [8]" lastIdx="1" clrIdx="1">
    <p:extLst/>
  </p:cmAuthor>
  <p:cmAuthor id="3" name="Emilie Doolittle" initials="ED [9]" lastIdx="1" clrIdx="2">
    <p:extLst/>
  </p:cmAuthor>
  <p:cmAuthor id="4" name="Emilie Doolittle" initials="ED [10]" lastIdx="1" clrIdx="3">
    <p:extLst/>
  </p:cmAuthor>
  <p:cmAuthor id="5" name="Emilie Doolittle" initials="ED [11]" lastIdx="1" clrIdx="4">
    <p:extLst/>
  </p:cmAuthor>
  <p:cmAuthor id="6" name="Emilie Doolittle" initials="ED [12]" lastIdx="1" clrIdx="5">
    <p:extLst/>
  </p:cmAuthor>
  <p:cmAuthor id="7" name="Emilie Doolittle" initials="ED [13]" lastIdx="1" clrIdx="6">
    <p:extLst/>
  </p:cmAuthor>
  <p:cmAuthor id="8" name="Emilie Doolittle" initials="ED" lastIdx="1" clrIdx="7">
    <p:extLst/>
  </p:cmAuthor>
  <p:cmAuthor id="9" name="Emilie Doolittle" initials="ED [2]" lastIdx="1" clrIdx="8">
    <p:extLst/>
  </p:cmAuthor>
  <p:cmAuthor id="10" name="Emilie Doolittle" initials="ED [3]" lastIdx="1" clrIdx="9">
    <p:extLst/>
  </p:cmAuthor>
  <p:cmAuthor id="11" name="Emilie Doolittle" initials="ED [4]" lastIdx="1" clrIdx="10">
    <p:extLst/>
  </p:cmAuthor>
  <p:cmAuthor id="12" name="Emilie Doolittle" initials="ED [5]" lastIdx="1" clrIdx="11">
    <p:extLst/>
  </p:cmAuthor>
  <p:cmAuthor id="13" name="Emilie Doolittle" initials="ED [6]" lastIdx="1" clrIdx="12">
    <p:extLst/>
  </p:cmAuthor>
  <p:cmAuthor id="14" name="Emilie Doolittle" initials="ED [14]" lastIdx="1" clrIdx="13">
    <p:extLst/>
  </p:cmAuthor>
  <p:cmAuthor id="15" name="Emilie Doolittle" initials="ED [15]" lastIdx="1" clrIdx="14">
    <p:extLst/>
  </p:cmAuthor>
  <p:cmAuthor id="16" name="Emilie Doolittle" initials="ED [16]" lastIdx="1" clrIdx="15">
    <p:extLst/>
  </p:cmAuthor>
  <p:cmAuthor id="17" name="Emilie Doolittle" initials="ED [17]" lastIdx="1" clrIdx="16">
    <p:extLst/>
  </p:cmAuthor>
  <p:cmAuthor id="18" name="John Reed" initials="JR" lastIdx="1" clrIdx="1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922"/>
    <a:srgbClr val="F3F3F3"/>
    <a:srgbClr val="B0E1CE"/>
    <a:srgbClr val="2D2E27"/>
    <a:srgbClr val="282923"/>
    <a:srgbClr val="A7D4DF"/>
    <a:srgbClr val="72D0E2"/>
    <a:srgbClr val="B1B1E4"/>
    <a:srgbClr val="FF924E"/>
    <a:srgbClr val="00FF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7" autoAdjust="0"/>
    <p:restoredTop sz="73870" autoAdjust="0"/>
  </p:normalViewPr>
  <p:slideViewPr>
    <p:cSldViewPr snapToGrid="0">
      <p:cViewPr varScale="1">
        <p:scale>
          <a:sx n="83" d="100"/>
          <a:sy n="83" d="100"/>
        </p:scale>
        <p:origin x="1784" y="192"/>
      </p:cViewPr>
      <p:guideLst>
        <p:guide orient="horz" pos="3696"/>
        <p:guide orient="horz" pos="1440"/>
        <p:guide orient="horz" pos="4104"/>
        <p:guide pos="7343"/>
        <p:guide orient="horz" pos="816"/>
        <p:guide pos="335"/>
        <p:guide orient="horz" pos="2544"/>
        <p:guide pos="4415"/>
        <p:guide pos="455"/>
        <p:guide pos="6479"/>
      </p:guideLst>
    </p:cSldViewPr>
  </p:slideViewPr>
  <p:outlineViewPr>
    <p:cViewPr>
      <p:scale>
        <a:sx n="33" d="100"/>
        <a:sy n="33" d="100"/>
      </p:scale>
      <p:origin x="0" y="-11966"/>
    </p:cViewPr>
  </p:outlineViewPr>
  <p:notesTextViewPr>
    <p:cViewPr>
      <p:scale>
        <a:sx n="100" d="100"/>
        <a:sy n="100" d="100"/>
      </p:scale>
      <p:origin x="0" y="0"/>
    </p:cViewPr>
  </p:notesTextViewPr>
  <p:sorterViewPr>
    <p:cViewPr>
      <p:scale>
        <a:sx n="100" d="100"/>
        <a:sy n="100" d="100"/>
      </p:scale>
      <p:origin x="0" y="-8976"/>
    </p:cViewPr>
  </p:sorterViewPr>
  <p:notesViewPr>
    <p:cSldViewPr snapToGrid="0" snapToObjects="1">
      <p:cViewPr>
        <p:scale>
          <a:sx n="37" d="100"/>
          <a:sy n="37" d="100"/>
        </p:scale>
        <p:origin x="6776" y="2840"/>
      </p:cViewPr>
      <p:guideLst>
        <p:guide orient="horz" pos="432"/>
        <p:guide pos="26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26764"/>
            <a:ext cx="3043343" cy="465455"/>
          </a:xfrm>
          <a:prstGeom prst="rect">
            <a:avLst/>
          </a:prstGeom>
        </p:spPr>
        <p:txBody>
          <a:bodyPr vert="horz" lIns="93885" tIns="46944" rIns="93885" bIns="46944" rtlCol="0"/>
          <a:lstStyle>
            <a:lvl1pPr algn="l">
              <a:defRPr sz="1200"/>
            </a:lvl1pPr>
          </a:lstStyle>
          <a:p>
            <a:endParaRPr lang="en-US" dirty="0">
              <a:latin typeface="+mj-lt"/>
            </a:endParaRPr>
          </a:p>
        </p:txBody>
      </p:sp>
      <p:sp>
        <p:nvSpPr>
          <p:cNvPr id="3" name="Date Placeholder 2"/>
          <p:cNvSpPr>
            <a:spLocks noGrp="1"/>
          </p:cNvSpPr>
          <p:nvPr>
            <p:ph type="dt" sz="quarter" idx="1"/>
          </p:nvPr>
        </p:nvSpPr>
        <p:spPr>
          <a:xfrm>
            <a:off x="3978135" y="126764"/>
            <a:ext cx="3043343" cy="465455"/>
          </a:xfrm>
          <a:prstGeom prst="rect">
            <a:avLst/>
          </a:prstGeom>
        </p:spPr>
        <p:txBody>
          <a:bodyPr vert="horz" lIns="93885" tIns="46944" rIns="93885" bIns="46944" rtlCol="0"/>
          <a:lstStyle>
            <a:lvl1pPr algn="r">
              <a:defRPr sz="1200"/>
            </a:lvl1pPr>
          </a:lstStyle>
          <a:p>
            <a:fld id="{E17B2DBE-960A-614B-B965-BE0EA04CC77A}" type="datetimeFigureOut">
              <a:rPr lang="en-US" smtClean="0">
                <a:latin typeface="+mj-lt"/>
              </a:rPr>
              <a:pPr/>
              <a:t>12/3/18</a:t>
            </a:fld>
            <a:endParaRPr lang="en-US" dirty="0">
              <a:latin typeface="+mj-lt"/>
            </a:endParaRPr>
          </a:p>
        </p:txBody>
      </p:sp>
      <p:sp>
        <p:nvSpPr>
          <p:cNvPr id="4" name="Footer Placeholder 3"/>
          <p:cNvSpPr>
            <a:spLocks noGrp="1"/>
          </p:cNvSpPr>
          <p:nvPr>
            <p:ph type="ftr" sz="quarter" idx="2"/>
          </p:nvPr>
        </p:nvSpPr>
        <p:spPr>
          <a:xfrm>
            <a:off x="3" y="8770113"/>
            <a:ext cx="3043343" cy="465455"/>
          </a:xfrm>
          <a:prstGeom prst="rect">
            <a:avLst/>
          </a:prstGeom>
        </p:spPr>
        <p:txBody>
          <a:bodyPr vert="horz" lIns="93885" tIns="46944" rIns="93885" bIns="46944" rtlCol="0" anchor="b"/>
          <a:lstStyle>
            <a:lvl1pPr algn="l">
              <a:defRPr sz="1200"/>
            </a:lvl1pPr>
          </a:lstStyle>
          <a:p>
            <a:endParaRPr lang="en-US" dirty="0">
              <a:latin typeface="+mj-lt"/>
            </a:endParaRPr>
          </a:p>
        </p:txBody>
      </p:sp>
      <p:sp>
        <p:nvSpPr>
          <p:cNvPr id="5" name="Slide Number Placeholder 4"/>
          <p:cNvSpPr>
            <a:spLocks noGrp="1"/>
          </p:cNvSpPr>
          <p:nvPr>
            <p:ph type="sldNum" sz="quarter" idx="3"/>
          </p:nvPr>
        </p:nvSpPr>
        <p:spPr>
          <a:xfrm>
            <a:off x="3978135" y="8770113"/>
            <a:ext cx="3043343" cy="465455"/>
          </a:xfrm>
          <a:prstGeom prst="rect">
            <a:avLst/>
          </a:prstGeom>
        </p:spPr>
        <p:txBody>
          <a:bodyPr vert="horz" lIns="93885" tIns="46944" rIns="93885" bIns="46944" rtlCol="0" anchor="b"/>
          <a:lstStyle>
            <a:lvl1pPr algn="r">
              <a:defRPr sz="1200"/>
            </a:lvl1pPr>
          </a:lstStyle>
          <a:p>
            <a:fld id="{1339C423-F22A-3B4E-A9CE-1A814546B4AA}" type="slidenum">
              <a:rPr lang="en-US" smtClean="0">
                <a:latin typeface="+mj-lt"/>
              </a:rPr>
              <a:pPr/>
              <a:t>‹#›</a:t>
            </a:fld>
            <a:endParaRPr lang="en-US" dirty="0">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2909886" y="8981393"/>
            <a:ext cx="1173094" cy="186728"/>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43343" cy="465455"/>
          </a:xfrm>
          <a:prstGeom prst="rect">
            <a:avLst/>
          </a:prstGeom>
        </p:spPr>
        <p:txBody>
          <a:bodyPr vert="horz" lIns="93885" tIns="46944" rIns="93885" bIns="46944" rtlCol="0"/>
          <a:lstStyle>
            <a:lvl1pPr algn="l">
              <a:defRPr sz="1200">
                <a:latin typeface="+mj-lt"/>
              </a:defRPr>
            </a:lvl1pPr>
          </a:lstStyle>
          <a:p>
            <a:endParaRPr lang="en-US" dirty="0"/>
          </a:p>
        </p:txBody>
      </p:sp>
      <p:sp>
        <p:nvSpPr>
          <p:cNvPr id="3" name="Date Placeholder 2"/>
          <p:cNvSpPr>
            <a:spLocks noGrp="1"/>
          </p:cNvSpPr>
          <p:nvPr>
            <p:ph type="dt" idx="1"/>
          </p:nvPr>
        </p:nvSpPr>
        <p:spPr>
          <a:xfrm>
            <a:off x="3978135" y="0"/>
            <a:ext cx="3043343" cy="465455"/>
          </a:xfrm>
          <a:prstGeom prst="rect">
            <a:avLst/>
          </a:prstGeom>
        </p:spPr>
        <p:txBody>
          <a:bodyPr vert="horz" lIns="93885" tIns="46944" rIns="93885" bIns="46944" rtlCol="0"/>
          <a:lstStyle>
            <a:lvl1pPr algn="r">
              <a:defRPr sz="1200">
                <a:latin typeface="+mj-lt"/>
              </a:defRPr>
            </a:lvl1pPr>
          </a:lstStyle>
          <a:p>
            <a:fld id="{546148A2-A49E-4B44-80FB-1D231F249F30}" type="datetimeFigureOut">
              <a:rPr lang="en-US" smtClean="0"/>
              <a:pPr/>
              <a:t>12/3/18</a:t>
            </a:fld>
            <a:endParaRPr lang="en-US" dirty="0"/>
          </a:p>
        </p:txBody>
      </p:sp>
      <p:sp>
        <p:nvSpPr>
          <p:cNvPr id="4" name="Slide Image Placeholder 3"/>
          <p:cNvSpPr>
            <a:spLocks noGrp="1" noRot="1" noChangeAspect="1"/>
          </p:cNvSpPr>
          <p:nvPr>
            <p:ph type="sldImg" idx="2"/>
          </p:nvPr>
        </p:nvSpPr>
        <p:spPr>
          <a:xfrm>
            <a:off x="409575" y="696913"/>
            <a:ext cx="6203950" cy="3490912"/>
          </a:xfrm>
          <a:prstGeom prst="rect">
            <a:avLst/>
          </a:prstGeom>
          <a:noFill/>
          <a:ln w="12700">
            <a:solidFill>
              <a:prstClr val="black"/>
            </a:solidFill>
          </a:ln>
        </p:spPr>
        <p:txBody>
          <a:bodyPr vert="horz" lIns="93885" tIns="46944" rIns="93885" bIns="46944" rtlCol="0" anchor="ctr"/>
          <a:lstStyle/>
          <a:p>
            <a:endParaRPr lang="en-US" dirty="0"/>
          </a:p>
        </p:txBody>
      </p:sp>
      <p:sp>
        <p:nvSpPr>
          <p:cNvPr id="5" name="Notes Placeholder 4"/>
          <p:cNvSpPr>
            <a:spLocks noGrp="1"/>
          </p:cNvSpPr>
          <p:nvPr>
            <p:ph type="body" sz="quarter" idx="3"/>
          </p:nvPr>
        </p:nvSpPr>
        <p:spPr>
          <a:xfrm>
            <a:off x="438944" y="4421823"/>
            <a:ext cx="6145213" cy="4189095"/>
          </a:xfrm>
          <a:prstGeom prst="rect">
            <a:avLst/>
          </a:prstGeom>
        </p:spPr>
        <p:txBody>
          <a:bodyPr vert="horz" lIns="93885" tIns="46944" rIns="93885" bIns="46944"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8797236"/>
            <a:ext cx="3043343" cy="465455"/>
          </a:xfrm>
          <a:prstGeom prst="rect">
            <a:avLst/>
          </a:prstGeom>
        </p:spPr>
        <p:txBody>
          <a:bodyPr vert="horz" lIns="93885" tIns="46944" rIns="93885" bIns="46944"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978135" y="8797236"/>
            <a:ext cx="3043343" cy="465455"/>
          </a:xfrm>
          <a:prstGeom prst="rect">
            <a:avLst/>
          </a:prstGeom>
        </p:spPr>
        <p:txBody>
          <a:bodyPr vert="horz" lIns="93885" tIns="46944" rIns="93885" bIns="46944" rtlCol="0" anchor="b"/>
          <a:lstStyle>
            <a:lvl1pPr algn="r">
              <a:defRPr sz="1200">
                <a:latin typeface="+mj-lt"/>
              </a:defRPr>
            </a:lvl1pPr>
          </a:lstStyle>
          <a:p>
            <a:fld id="{074299CD-3469-7241-AD37-C0E01E3A61D2}" type="slidenum">
              <a:rPr lang="en-US" smtClean="0"/>
              <a:pPr/>
              <a:t>‹#›</a:t>
            </a:fld>
            <a:endParaRPr lang="en-US" dirty="0"/>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2909886" y="8981393"/>
            <a:ext cx="1173094" cy="186728"/>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Programming_paradigm" TargetMode="External"/><Relationship Id="rId13" Type="http://schemas.openxmlformats.org/officeDocument/2006/relationships/hyperlink" Target="https://en.wikipedia.org/wiki/Input/output" TargetMode="External"/><Relationship Id="rId3" Type="http://schemas.openxmlformats.org/officeDocument/2006/relationships/hyperlink" Target="https://en.wikipedia.org/wiki/Event-driven_programming" TargetMode="External"/><Relationship Id="rId7" Type="http://schemas.openxmlformats.org/officeDocument/2006/relationships/hyperlink" Target="https://en.wikipedia.org/wiki/Prototype-based_programming" TargetMode="External"/><Relationship Id="rId12" Type="http://schemas.openxmlformats.org/officeDocument/2006/relationships/hyperlink" Target="https://en.wikipedia.org/wiki/Document_Object_Mode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Object-oriented_programming" TargetMode="External"/><Relationship Id="rId11" Type="http://schemas.openxmlformats.org/officeDocument/2006/relationships/hyperlink" Target="https://en.wikipedia.org/wiki/Regular_expression" TargetMode="External"/><Relationship Id="rId5" Type="http://schemas.openxmlformats.org/officeDocument/2006/relationships/hyperlink" Target="https://en.wikipedia.org/wiki/Imperative_programming" TargetMode="External"/><Relationship Id="rId10" Type="http://schemas.openxmlformats.org/officeDocument/2006/relationships/hyperlink" Target="https://en.wikipedia.org/wiki/Array_data_type" TargetMode="External"/><Relationship Id="rId4" Type="http://schemas.openxmlformats.org/officeDocument/2006/relationships/hyperlink" Target="https://en.wikipedia.org/wiki/Functional_programming" TargetMode="External"/><Relationship Id="rId9" Type="http://schemas.openxmlformats.org/officeDocument/2006/relationships/hyperlink" Target="https://en.wikipedia.org/wiki/Application_programming_interfac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1</a:t>
            </a:fld>
            <a:endParaRPr lang="en-US" dirty="0"/>
          </a:p>
        </p:txBody>
      </p:sp>
    </p:spTree>
    <p:extLst>
      <p:ext uri="{BB962C8B-B14F-4D97-AF65-F5344CB8AC3E}">
        <p14:creationId xmlns:p14="http://schemas.microsoft.com/office/powerpoint/2010/main" val="327662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CSS</a:t>
            </a:r>
          </a:p>
          <a:p>
            <a:pPr lvl="1"/>
            <a:r>
              <a:rPr lang="en-US" dirty="0"/>
              <a:t>It’s the second corner stone of the building web pages. </a:t>
            </a:r>
          </a:p>
          <a:p>
            <a:pPr lvl="1"/>
            <a:r>
              <a:rPr lang="en-US" dirty="0"/>
              <a:t>It’s the presentation layer of the web pages</a:t>
            </a:r>
          </a:p>
          <a:p>
            <a:pPr lvl="1"/>
            <a:r>
              <a:rPr lang="en-US" dirty="0"/>
              <a:t>Has a simple yet powerful syntax, with few limitations</a:t>
            </a:r>
          </a:p>
          <a:p>
            <a:pPr lvl="1"/>
            <a:r>
              <a:rPr lang="en-US" dirty="0"/>
              <a:t>Current version is CSS3, supports so many cool features and layouts</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maintained by the W3C with registered MIME type text/</a:t>
            </a:r>
            <a:r>
              <a:rPr lang="en-US" dirty="0" err="1"/>
              <a:t>css</a:t>
            </a:r>
            <a:endParaRPr lang="en-US"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10</a:t>
            </a:fld>
            <a:endParaRPr lang="en-US" dirty="0"/>
          </a:p>
        </p:txBody>
      </p:sp>
    </p:spTree>
    <p:extLst>
      <p:ext uri="{BB962C8B-B14F-4D97-AF65-F5344CB8AC3E}">
        <p14:creationId xmlns:p14="http://schemas.microsoft.com/office/powerpoint/2010/main" val="2137230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rgbClr val="283D40"/>
                </a:solidFill>
              </a:rPr>
              <a:t>History</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rgbClr val="283D40"/>
                </a:solidFill>
              </a:rPr>
              <a:t>Released in 1996 in the version of</a:t>
            </a:r>
            <a:r>
              <a:rPr lang="en-US" dirty="0"/>
              <a:t> Bert </a:t>
            </a:r>
            <a:r>
              <a:rPr lang="en-US" dirty="0" err="1"/>
              <a:t>Bos'</a:t>
            </a:r>
            <a:r>
              <a:rPr lang="en-US" dirty="0"/>
              <a:t> proposal</a:t>
            </a:r>
            <a:endParaRPr lang="en-US" dirty="0">
              <a:solidFill>
                <a:srgbClr val="283D40"/>
              </a:solidFill>
            </a:endParaRP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rgbClr val="283D40"/>
                </a:solidFill>
              </a:rPr>
              <a:t>Separated presentation layer</a:t>
            </a:r>
          </a:p>
          <a:p>
            <a:pPr lvl="1"/>
            <a:r>
              <a:rPr lang="en-US" sz="1100" b="0" i="0" kern="1200" dirty="0">
                <a:solidFill>
                  <a:schemeClr val="tx1"/>
                </a:solidFill>
                <a:effectLst/>
                <a:latin typeface="+mj-lt"/>
                <a:ea typeface="+mn-ea"/>
                <a:cs typeface="+mn-cs"/>
              </a:rPr>
              <a:t>Describes the presentation of the HTML</a:t>
            </a:r>
          </a:p>
          <a:p>
            <a:pPr lvl="1"/>
            <a:r>
              <a:rPr lang="en-US" sz="1100" b="0" i="0" kern="1200" dirty="0">
                <a:solidFill>
                  <a:schemeClr val="tx1"/>
                </a:solidFill>
                <a:effectLst/>
                <a:latin typeface="+mj-lt"/>
                <a:ea typeface="+mn-ea"/>
                <a:cs typeface="+mn-cs"/>
              </a:rPr>
              <a:t>It’s separated from the HTML content giving us the ability to</a:t>
            </a:r>
          </a:p>
          <a:p>
            <a:pPr lvl="2"/>
            <a:r>
              <a:rPr lang="en-US" sz="1200" b="0" i="0" kern="1200" dirty="0">
                <a:solidFill>
                  <a:schemeClr val="tx1"/>
                </a:solidFill>
                <a:effectLst/>
                <a:latin typeface="+mj-lt"/>
                <a:ea typeface="+mn-ea"/>
                <a:cs typeface="+mn-cs"/>
              </a:rPr>
              <a:t>Use different presentations for the same content</a:t>
            </a:r>
          </a:p>
          <a:p>
            <a:pPr lvl="2"/>
            <a:r>
              <a:rPr lang="en-US" sz="1200" b="0" i="0" kern="1200" dirty="0">
                <a:solidFill>
                  <a:schemeClr val="tx1"/>
                </a:solidFill>
                <a:effectLst/>
                <a:latin typeface="+mj-lt"/>
                <a:ea typeface="+mn-ea"/>
                <a:cs typeface="+mn-cs"/>
              </a:rPr>
              <a:t>Improve content accessibility</a:t>
            </a:r>
          </a:p>
          <a:p>
            <a:pPr lvl="2"/>
            <a:r>
              <a:rPr lang="en-US" sz="1200" b="0" i="0" kern="1200" dirty="0">
                <a:solidFill>
                  <a:schemeClr val="tx1"/>
                </a:solidFill>
                <a:effectLst/>
                <a:latin typeface="+mj-lt"/>
                <a:ea typeface="+mn-ea"/>
                <a:cs typeface="+mn-cs"/>
              </a:rPr>
              <a:t>Share same presentation among other HTML files</a:t>
            </a:r>
          </a:p>
          <a:p>
            <a:pPr lvl="2"/>
            <a:r>
              <a:rPr lang="en-US" sz="1200" b="0" i="0" kern="1200" dirty="0">
                <a:solidFill>
                  <a:schemeClr val="tx1"/>
                </a:solidFill>
                <a:effectLst/>
                <a:latin typeface="+mj-lt"/>
                <a:ea typeface="+mn-ea"/>
                <a:cs typeface="+mn-cs"/>
              </a:rPr>
              <a:t>Reduce </a:t>
            </a:r>
            <a:r>
              <a:rPr lang="en-US" sz="1200" b="0" i="0" kern="1200" dirty="0">
                <a:solidFill>
                  <a:schemeClr val="tx1"/>
                </a:solidFill>
                <a:effectLst/>
                <a:latin typeface="+mn-lt"/>
                <a:ea typeface="+mn-ea"/>
                <a:cs typeface="+mn-cs"/>
              </a:rPr>
              <a:t>complexity</a:t>
            </a:r>
            <a:r>
              <a:rPr lang="en-US" sz="1200" b="0" i="0" kern="1200" dirty="0">
                <a:solidFill>
                  <a:schemeClr val="tx1"/>
                </a:solidFill>
                <a:effectLst/>
                <a:latin typeface="+mj-lt"/>
                <a:ea typeface="+mn-ea"/>
                <a:cs typeface="+mn-cs"/>
              </a:rPr>
              <a:t> and repetitions</a:t>
            </a:r>
          </a:p>
          <a:p>
            <a:pPr lvl="0"/>
            <a:r>
              <a:rPr lang="en-US" sz="1200" b="0" i="0" kern="1200" dirty="0">
                <a:solidFill>
                  <a:schemeClr val="tx1"/>
                </a:solidFill>
                <a:effectLst/>
                <a:latin typeface="+mj-lt"/>
                <a:ea typeface="+mn-ea"/>
                <a:cs typeface="+mn-cs"/>
              </a:rPr>
              <a:t>Cascaded - specified priority scheme to determine which style rule applies if more than one rule matches a particular element</a:t>
            </a:r>
          </a:p>
          <a:p>
            <a:pPr lvl="0"/>
            <a:r>
              <a:rPr lang="en-US" dirty="0"/>
              <a:t>Syntax</a:t>
            </a:r>
          </a:p>
          <a:p>
            <a:pPr lvl="1"/>
            <a:r>
              <a:rPr lang="en-US" dirty="0"/>
              <a:t>Selector - </a:t>
            </a:r>
            <a:r>
              <a:rPr lang="en-US" sz="1100" b="0" i="0" kern="1200" dirty="0">
                <a:solidFill>
                  <a:schemeClr val="tx1"/>
                </a:solidFill>
                <a:effectLst/>
                <a:latin typeface="+mj-lt"/>
                <a:ea typeface="+mn-ea"/>
                <a:cs typeface="+mn-cs"/>
              </a:rPr>
              <a:t>declare which part of the markup a style applies to by matching tags and attributes in the markup itself</a:t>
            </a:r>
          </a:p>
          <a:p>
            <a:pPr lvl="1"/>
            <a:r>
              <a:rPr lang="en-US" sz="1100" b="0" i="0" kern="1200" dirty="0">
                <a:solidFill>
                  <a:schemeClr val="tx1"/>
                </a:solidFill>
                <a:effectLst/>
                <a:latin typeface="+mj-lt"/>
                <a:ea typeface="+mn-ea"/>
                <a:cs typeface="+mn-cs"/>
              </a:rPr>
              <a:t>Attributes and values are defined</a:t>
            </a:r>
          </a:p>
          <a:p>
            <a:pPr lvl="0"/>
            <a:r>
              <a:rPr lang="en-US" sz="1200" b="0" i="0" kern="1200" dirty="0">
                <a:solidFill>
                  <a:schemeClr val="tx1"/>
                </a:solidFill>
                <a:effectLst/>
                <a:latin typeface="+mj-lt"/>
                <a:ea typeface="+mn-ea"/>
                <a:cs typeface="+mn-cs"/>
              </a:rPr>
              <a:t>Advantages</a:t>
            </a:r>
          </a:p>
          <a:p>
            <a:pPr lvl="1"/>
            <a:r>
              <a:rPr lang="en-US" sz="1100" b="0" i="0" kern="1200" dirty="0">
                <a:solidFill>
                  <a:schemeClr val="tx1"/>
                </a:solidFill>
                <a:effectLst/>
                <a:latin typeface="+mj-lt"/>
                <a:ea typeface="+mn-ea"/>
                <a:cs typeface="+mn-cs"/>
              </a:rPr>
              <a:t>Separation of content from presentation</a:t>
            </a:r>
          </a:p>
          <a:p>
            <a:pPr lvl="1"/>
            <a:r>
              <a:rPr lang="en-US" sz="1100" b="0" i="0" kern="1200" dirty="0">
                <a:solidFill>
                  <a:schemeClr val="tx1"/>
                </a:solidFill>
                <a:effectLst/>
                <a:latin typeface="+mj-lt"/>
                <a:ea typeface="+mn-ea"/>
                <a:cs typeface="+mn-cs"/>
              </a:rPr>
              <a:t>Site-wide consistency</a:t>
            </a:r>
          </a:p>
          <a:p>
            <a:pPr lvl="1"/>
            <a:r>
              <a:rPr lang="en-US" sz="1100" b="0" i="0" kern="1200" dirty="0">
                <a:solidFill>
                  <a:schemeClr val="tx1"/>
                </a:solidFill>
                <a:effectLst/>
                <a:latin typeface="+mj-lt"/>
                <a:ea typeface="+mn-ea"/>
                <a:cs typeface="+mn-cs"/>
              </a:rPr>
              <a:t>Bandwidth</a:t>
            </a:r>
          </a:p>
          <a:p>
            <a:pPr lvl="1"/>
            <a:r>
              <a:rPr lang="en-US" sz="1100" b="0" i="0" kern="1200" dirty="0">
                <a:solidFill>
                  <a:schemeClr val="tx1"/>
                </a:solidFill>
                <a:effectLst/>
                <a:latin typeface="+mj-lt"/>
                <a:ea typeface="+mn-ea"/>
                <a:cs typeface="+mn-cs"/>
              </a:rPr>
              <a:t>Easy to apply different themes</a:t>
            </a:r>
          </a:p>
          <a:p>
            <a:pPr lvl="0"/>
            <a:r>
              <a:rPr lang="en-US" sz="1200" b="0" i="0" kern="1200" dirty="0">
                <a:solidFill>
                  <a:schemeClr val="tx1"/>
                </a:solidFill>
                <a:effectLst/>
                <a:latin typeface="+mj-lt"/>
                <a:ea typeface="+mn-ea"/>
                <a:cs typeface="+mn-cs"/>
              </a:rPr>
              <a:t>Limitations</a:t>
            </a:r>
          </a:p>
          <a:p>
            <a:pPr lvl="1"/>
            <a:r>
              <a:rPr lang="en-US" sz="1100" b="0" i="0" kern="1200" dirty="0">
                <a:solidFill>
                  <a:schemeClr val="tx1"/>
                </a:solidFill>
                <a:effectLst/>
                <a:latin typeface="+mj-lt"/>
                <a:ea typeface="+mn-ea"/>
                <a:cs typeface="+mn-cs"/>
              </a:rPr>
              <a:t>Selectors are unable to ascend</a:t>
            </a:r>
          </a:p>
          <a:p>
            <a:pPr lvl="1"/>
            <a:r>
              <a:rPr lang="en-US" sz="1100" b="0" i="0" kern="1200" dirty="0">
                <a:solidFill>
                  <a:schemeClr val="tx1"/>
                </a:solidFill>
                <a:effectLst/>
                <a:latin typeface="+mj-lt"/>
                <a:ea typeface="+mn-ea"/>
                <a:cs typeface="+mn-cs"/>
              </a:rPr>
              <a:t>Cannot name rules</a:t>
            </a:r>
          </a:p>
          <a:p>
            <a:pPr lvl="1"/>
            <a:r>
              <a:rPr lang="en-US" sz="1100" b="0" i="0" kern="1200" dirty="0">
                <a:solidFill>
                  <a:schemeClr val="tx1"/>
                </a:solidFill>
                <a:effectLst/>
                <a:latin typeface="+mj-lt"/>
                <a:ea typeface="+mn-ea"/>
                <a:cs typeface="+mn-cs"/>
              </a:rPr>
              <a:t>Cannot include styles from a rule into another rule only by extension languages</a:t>
            </a:r>
          </a:p>
          <a:p>
            <a:pPr lvl="1"/>
            <a:r>
              <a:rPr lang="en-US" sz="1100" b="0" i="0" kern="1200" dirty="0">
                <a:solidFill>
                  <a:schemeClr val="tx1"/>
                </a:solidFill>
                <a:effectLst/>
                <a:latin typeface="+mj-lt"/>
                <a:ea typeface="+mn-ea"/>
                <a:cs typeface="+mn-cs"/>
              </a:rPr>
              <a:t>Vertical control limitations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11</a:t>
            </a:fld>
            <a:endParaRPr lang="en-US" dirty="0"/>
          </a:p>
        </p:txBody>
      </p:sp>
    </p:spTree>
    <p:extLst>
      <p:ext uri="{BB962C8B-B14F-4D97-AF65-F5344CB8AC3E}">
        <p14:creationId xmlns:p14="http://schemas.microsoft.com/office/powerpoint/2010/main" val="1913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Use different sources for CSS and illustrate the priority</a:t>
            </a:r>
          </a:p>
          <a:p>
            <a:pPr lvl="0"/>
            <a:r>
              <a:rPr lang="en-US" dirty="0"/>
              <a:t>Illustrate different selectors: by id, by tag, by attribute, mix, children, …</a:t>
            </a:r>
          </a:p>
          <a:p>
            <a:pPr lvl="0"/>
            <a:r>
              <a:rPr lang="en-US" dirty="0"/>
              <a:t>Live code + result</a:t>
            </a:r>
          </a:p>
          <a:p>
            <a:pPr lvl="0"/>
            <a:endParaRPr lang="en-US" dirty="0"/>
          </a:p>
          <a:p>
            <a:pPr lvl="0"/>
            <a:endParaRPr lang="en-US" dirty="0"/>
          </a:p>
          <a:p>
            <a:pPr lvl="1"/>
            <a:endParaRPr lang="en-US" dirty="0"/>
          </a:p>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13</a:t>
            </a:fld>
            <a:endParaRPr lang="en-US" dirty="0"/>
          </a:p>
        </p:txBody>
      </p:sp>
    </p:spTree>
    <p:extLst>
      <p:ext uri="{BB962C8B-B14F-4D97-AF65-F5344CB8AC3E}">
        <p14:creationId xmlns:p14="http://schemas.microsoft.com/office/powerpoint/2010/main" val="307433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14</a:t>
            </a:fld>
            <a:endParaRPr lang="en-US" dirty="0"/>
          </a:p>
        </p:txBody>
      </p:sp>
    </p:spTree>
    <p:extLst>
      <p:ext uri="{BB962C8B-B14F-4D97-AF65-F5344CB8AC3E}">
        <p14:creationId xmlns:p14="http://schemas.microsoft.com/office/powerpoint/2010/main" val="590720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It is the third corner stone technology for the web, it enables interactive web pages, most web sites use it and all web browsers supports it (have a dedicated JS engine) </a:t>
            </a:r>
          </a:p>
          <a:p>
            <a:pPr marL="171450" marR="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15</a:t>
            </a:fld>
            <a:endParaRPr lang="en-US" dirty="0"/>
          </a:p>
        </p:txBody>
      </p:sp>
    </p:spTree>
    <p:extLst>
      <p:ext uri="{BB962C8B-B14F-4D97-AF65-F5344CB8AC3E}">
        <p14:creationId xmlns:p14="http://schemas.microsoft.com/office/powerpoint/2010/main" val="2103548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said that the HTML describes the web page structure and the CSS gives it colors and presentation, to complete the picture the JS bring the web page to life and interaction with users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2923102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solidFill>
                <a:schemeClr val="tx1"/>
              </a:solidFill>
            </a:endParaRPr>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356791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created the JS -&gt; Brendan </a:t>
            </a:r>
            <a:r>
              <a:rPr lang="en-US" dirty="0" err="1"/>
              <a:t>Eich</a:t>
            </a:r>
            <a:r>
              <a:rPr lang="en-US" dirty="0"/>
              <a:t> who worked in </a:t>
            </a:r>
            <a:r>
              <a:rPr lang="en-US" dirty="0" err="1"/>
              <a:t>netscape</a:t>
            </a:r>
            <a:r>
              <a:rPr lang="en-US" dirty="0"/>
              <a:t> / sun microsystems</a:t>
            </a:r>
          </a:p>
          <a:p>
            <a:r>
              <a:rPr lang="en-US" dirty="0"/>
              <a:t>The name JavaScript has nothing to do with Java, maybe they used it for marketing</a:t>
            </a:r>
          </a:p>
          <a:p>
            <a:r>
              <a:rPr lang="en-US" dirty="0"/>
              <a:t>ECMAScript is the standard for the web scripting languages such as JavaScript. JScript and ActionScript</a:t>
            </a:r>
          </a:p>
          <a:p>
            <a:r>
              <a:rPr lang="en-US" dirty="0"/>
              <a:t>All versions till ES5 had compatibility issues because browsers vendors implemented as they liked</a:t>
            </a:r>
          </a:p>
          <a:p>
            <a:r>
              <a:rPr lang="en-US" dirty="0"/>
              <a:t>ES5 and forward, there is some kind of harmony and compatibility </a:t>
            </a:r>
          </a:p>
          <a:p>
            <a:r>
              <a:rPr lang="en-US" dirty="0"/>
              <a:t>ES next is the term for the next version of the ES, it’s released every year</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dirty="0"/>
          </a:p>
        </p:txBody>
      </p:sp>
    </p:spTree>
    <p:extLst>
      <p:ext uri="{BB962C8B-B14F-4D97-AF65-F5344CB8AC3E}">
        <p14:creationId xmlns:p14="http://schemas.microsoft.com/office/powerpoint/2010/main" val="4263478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none" dirty="0">
                <a:solidFill>
                  <a:schemeClr val="tx1"/>
                </a:solidFill>
              </a:rPr>
              <a:t>JavaScript or JS is a high-level, interpreted programming language that is dynamic, weakly typed, prototype based and has multi-paradigm.</a:t>
            </a:r>
          </a:p>
          <a:p>
            <a:r>
              <a:rPr lang="en-US" i="0" u="none" dirty="0">
                <a:solidFill>
                  <a:schemeClr val="tx1"/>
                </a:solidFill>
              </a:rPr>
              <a:t>As a multi-paradigm language, JavaScript supports </a:t>
            </a:r>
            <a:r>
              <a:rPr lang="en-US" i="0" u="none" dirty="0">
                <a:solidFill>
                  <a:schemeClr val="tx1"/>
                </a:solidFill>
                <a:hlinkClick r:id="rId3" tooltip="Event-driven programming"/>
              </a:rPr>
              <a:t>event-driven</a:t>
            </a:r>
            <a:r>
              <a:rPr lang="en-US" i="0" u="none" dirty="0">
                <a:solidFill>
                  <a:schemeClr val="tx1"/>
                </a:solidFill>
              </a:rPr>
              <a:t>, </a:t>
            </a:r>
            <a:r>
              <a:rPr lang="en-US" i="0" u="none" dirty="0">
                <a:solidFill>
                  <a:schemeClr val="tx1"/>
                </a:solidFill>
                <a:hlinkClick r:id="rId4" tooltip="Functional programming"/>
              </a:rPr>
              <a:t>functional</a:t>
            </a:r>
            <a:r>
              <a:rPr lang="en-US" i="0" u="none" dirty="0">
                <a:solidFill>
                  <a:schemeClr val="tx1"/>
                </a:solidFill>
              </a:rPr>
              <a:t>, and </a:t>
            </a:r>
            <a:r>
              <a:rPr lang="en-US" i="0" u="none" dirty="0">
                <a:solidFill>
                  <a:schemeClr val="tx1"/>
                </a:solidFill>
                <a:hlinkClick r:id="rId5" tooltip="Imperative programming"/>
              </a:rPr>
              <a:t>imperative</a:t>
            </a:r>
            <a:r>
              <a:rPr lang="en-US" i="0" u="none" dirty="0">
                <a:solidFill>
                  <a:schemeClr val="tx1"/>
                </a:solidFill>
              </a:rPr>
              <a:t> (including </a:t>
            </a:r>
            <a:r>
              <a:rPr lang="en-US" i="0" u="none" dirty="0">
                <a:solidFill>
                  <a:schemeClr val="tx1"/>
                </a:solidFill>
                <a:hlinkClick r:id="rId6" tooltip="Object-oriented programming"/>
              </a:rPr>
              <a:t>object-oriented</a:t>
            </a:r>
            <a:r>
              <a:rPr lang="en-US" i="0" u="none" dirty="0">
                <a:solidFill>
                  <a:schemeClr val="tx1"/>
                </a:solidFill>
              </a:rPr>
              <a:t> and </a:t>
            </a:r>
            <a:r>
              <a:rPr lang="en-US" i="0" u="none" dirty="0">
                <a:solidFill>
                  <a:schemeClr val="tx1"/>
                </a:solidFill>
                <a:hlinkClick r:id="rId7" tooltip="Prototype-based programming"/>
              </a:rPr>
              <a:t>prototype-based</a:t>
            </a:r>
            <a:r>
              <a:rPr lang="en-US" i="0" u="none" dirty="0">
                <a:solidFill>
                  <a:schemeClr val="tx1"/>
                </a:solidFill>
              </a:rPr>
              <a:t>) </a:t>
            </a:r>
            <a:r>
              <a:rPr lang="en-US" i="0" u="none" dirty="0">
                <a:solidFill>
                  <a:schemeClr val="tx1"/>
                </a:solidFill>
                <a:hlinkClick r:id="rId8" tooltip="Programming paradigm"/>
              </a:rPr>
              <a:t>programming styles</a:t>
            </a:r>
            <a:r>
              <a:rPr lang="en-US" i="0" u="none" dirty="0">
                <a:solidFill>
                  <a:schemeClr val="tx1"/>
                </a:solidFill>
              </a:rPr>
              <a:t>. </a:t>
            </a:r>
          </a:p>
          <a:p>
            <a:r>
              <a:rPr lang="en-US" i="0" u="none" dirty="0">
                <a:solidFill>
                  <a:schemeClr val="tx1"/>
                </a:solidFill>
              </a:rPr>
              <a:t>It has an </a:t>
            </a:r>
            <a:r>
              <a:rPr lang="en-US" i="0" u="none" dirty="0">
                <a:solidFill>
                  <a:schemeClr val="tx1"/>
                </a:solidFill>
                <a:hlinkClick r:id="rId9" tooltip="Application programming interface"/>
              </a:rPr>
              <a:t>API</a:t>
            </a:r>
            <a:r>
              <a:rPr lang="en-US" i="0" u="none" dirty="0">
                <a:solidFill>
                  <a:schemeClr val="tx1"/>
                </a:solidFill>
              </a:rPr>
              <a:t> for working with text, </a:t>
            </a:r>
            <a:r>
              <a:rPr lang="en-US" i="0" u="none" dirty="0">
                <a:solidFill>
                  <a:schemeClr val="tx1"/>
                </a:solidFill>
                <a:hlinkClick r:id="rId10" tooltip="Array data type"/>
              </a:rPr>
              <a:t>arrays</a:t>
            </a:r>
            <a:r>
              <a:rPr lang="en-US" i="0" u="none" dirty="0">
                <a:solidFill>
                  <a:schemeClr val="tx1"/>
                </a:solidFill>
              </a:rPr>
              <a:t>, dates, </a:t>
            </a:r>
            <a:r>
              <a:rPr lang="en-US" i="0" u="none" dirty="0">
                <a:solidFill>
                  <a:schemeClr val="tx1"/>
                </a:solidFill>
                <a:hlinkClick r:id="rId11" tooltip="Regular expression"/>
              </a:rPr>
              <a:t>regular expressions</a:t>
            </a:r>
            <a:r>
              <a:rPr lang="en-US" i="0" u="none" dirty="0">
                <a:solidFill>
                  <a:schemeClr val="tx1"/>
                </a:solidFill>
              </a:rPr>
              <a:t>, and basic manipulation of the </a:t>
            </a:r>
            <a:r>
              <a:rPr lang="en-US" i="0" u="none" dirty="0">
                <a:solidFill>
                  <a:schemeClr val="tx1"/>
                </a:solidFill>
                <a:hlinkClick r:id="rId12" tooltip="Document Object Model"/>
              </a:rPr>
              <a:t>DOM</a:t>
            </a:r>
            <a:endParaRPr lang="en-US" i="0" u="none" dirty="0">
              <a:solidFill>
                <a:schemeClr val="tx1"/>
              </a:solidFill>
            </a:endParaRPr>
          </a:p>
          <a:p>
            <a:r>
              <a:rPr lang="en-US" i="0" u="none" dirty="0">
                <a:solidFill>
                  <a:schemeClr val="tx1"/>
                </a:solidFill>
              </a:rPr>
              <a:t>The language itself does not include any </a:t>
            </a:r>
            <a:r>
              <a:rPr lang="en-US" i="0" u="none" dirty="0">
                <a:solidFill>
                  <a:schemeClr val="tx1"/>
                </a:solidFill>
                <a:hlinkClick r:id="rId13" tooltip="Input/output"/>
              </a:rPr>
              <a:t>I/O</a:t>
            </a:r>
            <a:r>
              <a:rPr lang="en-US" i="0" u="none" dirty="0">
                <a:solidFill>
                  <a:schemeClr val="tx1"/>
                </a:solidFill>
              </a:rPr>
              <a:t>, such as networking, storage, or graphics facilities</a:t>
            </a:r>
          </a:p>
          <a:p>
            <a:r>
              <a:rPr lang="en-US" i="0" u="none" dirty="0">
                <a:solidFill>
                  <a:schemeClr val="tx1"/>
                </a:solidFill>
              </a:rPr>
              <a:t>Started as a client-side in web browser, but today it’s everywhere (servers, mobile and desktop apps)</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19</a:t>
            </a:fld>
            <a:endParaRPr lang="en-US" dirty="0"/>
          </a:p>
        </p:txBody>
      </p:sp>
    </p:spTree>
    <p:extLst>
      <p:ext uri="{BB962C8B-B14F-4D97-AF65-F5344CB8AC3E}">
        <p14:creationId xmlns:p14="http://schemas.microsoft.com/office/powerpoint/2010/main" val="3511262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457040" rtl="1" eaLnBrk="1" latinLnBrk="0" hangingPunct="1">
              <a:lnSpc>
                <a:spcPct val="95000"/>
              </a:lnSpc>
              <a:spcAft>
                <a:spcPts val="600"/>
              </a:spcAft>
              <a:buFont typeface="Arial" panose="020B0604020202020204" pitchFamily="34" charset="0"/>
              <a:buChar char="•"/>
            </a:pPr>
            <a:endParaRPr lang="en-US" i="0" u="none" dirty="0">
              <a:solidFill>
                <a:schemeClr val="tx1"/>
              </a:solidFill>
            </a:endParaRPr>
          </a:p>
        </p:txBody>
      </p:sp>
      <p:sp>
        <p:nvSpPr>
          <p:cNvPr id="4" name="Slide Number Placeholder 3"/>
          <p:cNvSpPr>
            <a:spLocks noGrp="1"/>
          </p:cNvSpPr>
          <p:nvPr>
            <p:ph type="sldNum" sz="quarter" idx="10"/>
          </p:nvPr>
        </p:nvSpPr>
        <p:spPr/>
        <p:txBody>
          <a:bodyPr/>
          <a:lstStyle/>
          <a:p>
            <a:fld id="{074299CD-3469-7241-AD37-C0E01E3A61D2}" type="slidenum">
              <a:rPr lang="en-US" smtClean="0"/>
              <a:pPr/>
              <a:t>20</a:t>
            </a:fld>
            <a:endParaRPr lang="en-US" dirty="0"/>
          </a:p>
        </p:txBody>
      </p:sp>
    </p:spTree>
    <p:extLst>
      <p:ext uri="{BB962C8B-B14F-4D97-AF65-F5344CB8AC3E}">
        <p14:creationId xmlns:p14="http://schemas.microsoft.com/office/powerpoint/2010/main" val="2086977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HTML/CSS/JS we’ll build the calculator app of the mac OS</a:t>
            </a:r>
          </a:p>
          <a:p>
            <a:endParaRPr lang="en-US" dirty="0"/>
          </a:p>
          <a:p>
            <a:r>
              <a:rPr lang="en-US" sz="1200" dirty="0"/>
              <a:t>Why should I care – 8 min</a:t>
            </a:r>
          </a:p>
          <a:p>
            <a:endParaRPr lang="en-US" sz="1200" dirty="0"/>
          </a:p>
          <a:p>
            <a:r>
              <a:rPr lang="en-US" sz="1200" dirty="0"/>
              <a:t>HTML – 12 min</a:t>
            </a:r>
          </a:p>
          <a:p>
            <a:endParaRPr lang="en-US" sz="1200" dirty="0"/>
          </a:p>
          <a:p>
            <a:r>
              <a:rPr lang="en-US" sz="1200" dirty="0"/>
              <a:t>CSS – 10 min</a:t>
            </a:r>
          </a:p>
          <a:p>
            <a:endParaRPr lang="en-US" sz="1200" dirty="0"/>
          </a:p>
          <a:p>
            <a:r>
              <a:rPr lang="en-US" sz="1200" dirty="0"/>
              <a:t>JavaScript - 18</a:t>
            </a:r>
          </a:p>
          <a:p>
            <a:endParaRPr lang="en-US" sz="1200" dirty="0"/>
          </a:p>
          <a:p>
            <a:r>
              <a:rPr lang="en-US" dirty="0"/>
              <a:t>Answering “JavaScript is no good” – 12 min</a:t>
            </a:r>
            <a:endParaRPr lang="en-US" sz="1200"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a:t>
            </a:fld>
            <a:endParaRPr lang="en-US" dirty="0"/>
          </a:p>
        </p:txBody>
      </p:sp>
    </p:spTree>
    <p:extLst>
      <p:ext uri="{BB962C8B-B14F-4D97-AF65-F5344CB8AC3E}">
        <p14:creationId xmlns:p14="http://schemas.microsoft.com/office/powerpoint/2010/main" val="1894386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what is mentioned here are valid points. As any other language, the language itself doesn’t prevent these point from happening, it’s the developer responsibility.</a:t>
            </a:r>
          </a:p>
          <a:p>
            <a:r>
              <a:rPr lang="en-US" dirty="0"/>
              <a:t>We’ll go and talk about each and every point</a:t>
            </a:r>
          </a:p>
          <a:p>
            <a:r>
              <a:rPr lang="en-US" dirty="0"/>
              <a:t>Mobile: if the code you wrote is bad, it’ll consume the CPU no matter where. Examples: attaching events, lazy loading, heavy rendering, layers and so.</a:t>
            </a:r>
          </a:p>
          <a:p>
            <a:r>
              <a:rPr lang="en-US" dirty="0"/>
              <a:t>Robustness: </a:t>
            </a:r>
          </a:p>
          <a:p>
            <a:pPr lvl="1"/>
            <a:r>
              <a:rPr lang="en-US" dirty="0"/>
              <a:t>JS has come a long way, today the browsers almost work the same so the compatibilities issues are reduced.</a:t>
            </a:r>
          </a:p>
          <a:p>
            <a:pPr lvl="1"/>
            <a:r>
              <a:rPr lang="en-US" dirty="0"/>
              <a:t>Breaking code break the whole app, again, it’s the design fault, if you design it correctly at least it will break gracefully</a:t>
            </a:r>
          </a:p>
          <a:p>
            <a:pPr lvl="0"/>
            <a:r>
              <a:rPr lang="en-US" dirty="0"/>
              <a:t>Security (relevant on vanilla JS, most frameworks cover these issues)</a:t>
            </a:r>
          </a:p>
          <a:p>
            <a:pPr lvl="1"/>
            <a:r>
              <a:rPr lang="en-US" dirty="0"/>
              <a:t>CSRF, This is a very important part, because the language is interpreted language it’s easy to manipulate it the security mechanisms should be all the way long, client, service and server</a:t>
            </a:r>
          </a:p>
          <a:p>
            <a:pPr lvl="1"/>
            <a:r>
              <a:rPr lang="en-US" dirty="0"/>
              <a:t>XSS, The solution is easy, just need to make sure to escape any text</a:t>
            </a:r>
          </a:p>
          <a:p>
            <a:pPr lvl="0"/>
            <a:r>
              <a:rPr lang="en-US" dirty="0"/>
              <a:t>Dev time</a:t>
            </a:r>
          </a:p>
          <a:p>
            <a:pPr lvl="1"/>
            <a:r>
              <a:rPr lang="en-US" dirty="0"/>
              <a:t>Debug in prod: Today there are many cool and productive build tools that helps you get the most out of the JS, if you don’t use them, or use them wrongly you will suffer</a:t>
            </a:r>
          </a:p>
          <a:p>
            <a:pPr lvl="1"/>
            <a:r>
              <a:rPr lang="en-US" dirty="0"/>
              <a:t>Old browsers always a ****, so yes this is a painful point</a:t>
            </a:r>
          </a:p>
          <a:p>
            <a:pPr lvl="1"/>
            <a:r>
              <a:rPr lang="en-US" dirty="0"/>
              <a:t>Events, if you go with events driven paradigm, then you’ll need to know what are you doing because debugging is hell</a:t>
            </a:r>
          </a:p>
          <a:p>
            <a:pPr lvl="0"/>
            <a:r>
              <a:rPr lang="en-US" dirty="0"/>
              <a:t>Testability</a:t>
            </a:r>
          </a:p>
          <a:p>
            <a:pPr lvl="1"/>
            <a:r>
              <a:rPr lang="en-US" dirty="0"/>
              <a:t>Today there are so many tools that help you test such as jest for unit testing and selenium for UI tests</a:t>
            </a:r>
          </a:p>
          <a:p>
            <a:pPr lvl="1"/>
            <a:r>
              <a:rPr lang="en-US" dirty="0"/>
              <a:t>This is relevant to how you choose to code not to the language</a:t>
            </a:r>
          </a:p>
          <a:p>
            <a:pPr lvl="0"/>
            <a:r>
              <a:rPr lang="en-US" dirty="0"/>
              <a:t>Scalability and performance</a:t>
            </a:r>
          </a:p>
          <a:p>
            <a:pPr lvl="1"/>
            <a:r>
              <a:rPr lang="en-US" dirty="0"/>
              <a:t>Using vanilla JS is not scalable nor efficient, if you’re building big projects you’ll need a framework such as react, </a:t>
            </a:r>
            <a:r>
              <a:rPr lang="en-US" dirty="0" err="1"/>
              <a:t>Vue</a:t>
            </a:r>
            <a:r>
              <a:rPr lang="en-US" dirty="0"/>
              <a:t> or angular</a:t>
            </a:r>
          </a:p>
          <a:p>
            <a:pPr lvl="1"/>
            <a:r>
              <a:rPr lang="en-US" dirty="0"/>
              <a:t>Build time tools such as webpack make your bundle super light giving you performance advantage</a:t>
            </a:r>
          </a:p>
          <a:p>
            <a:pPr lvl="0"/>
            <a:r>
              <a:rPr lang="en-US" dirty="0"/>
              <a:t>Doomed: JS is the future, it has penetrated every field, today you can build anything using JS/HTML and with todays tools it’s secure and fast</a:t>
            </a:r>
          </a:p>
          <a:p>
            <a:pPr lvl="0"/>
            <a:r>
              <a:rPr lang="en-US" dirty="0"/>
              <a:t>OOP</a:t>
            </a:r>
          </a:p>
          <a:p>
            <a:pPr lvl="1"/>
            <a:r>
              <a:rPr lang="en-US" dirty="0"/>
              <a:t>It has it’s own OOP flavor</a:t>
            </a:r>
          </a:p>
          <a:p>
            <a:pPr lvl="1"/>
            <a:r>
              <a:rPr lang="en-US" dirty="0"/>
              <a:t>ES6 add sugar to code making it easy to do OOP, and more, it makes coding fun and super fast</a:t>
            </a:r>
          </a:p>
          <a:p>
            <a:pPr lvl="0"/>
            <a:r>
              <a:rPr lang="en-US" dirty="0"/>
              <a:t>Needed</a:t>
            </a:r>
          </a:p>
          <a:p>
            <a:pPr lvl="1"/>
            <a:r>
              <a:rPr lang="en-US" dirty="0"/>
              <a:t>We can’t be extremist, yes it’s needed and no not for every thing, today there is server side rendering</a:t>
            </a:r>
          </a:p>
        </p:txBody>
      </p:sp>
      <p:sp>
        <p:nvSpPr>
          <p:cNvPr id="4" name="Slide Number Placeholder 3"/>
          <p:cNvSpPr>
            <a:spLocks noGrp="1"/>
          </p:cNvSpPr>
          <p:nvPr>
            <p:ph type="sldNum" sz="quarter" idx="10"/>
          </p:nvPr>
        </p:nvSpPr>
        <p:spPr/>
        <p:txBody>
          <a:bodyPr/>
          <a:lstStyle/>
          <a:p>
            <a:fld id="{074299CD-3469-7241-AD37-C0E01E3A61D2}" type="slidenum">
              <a:rPr lang="en-US" smtClean="0"/>
              <a:pPr/>
              <a:t>22</a:t>
            </a:fld>
            <a:endParaRPr lang="en-US" dirty="0"/>
          </a:p>
        </p:txBody>
      </p:sp>
    </p:spTree>
    <p:extLst>
      <p:ext uri="{BB962C8B-B14F-4D97-AF65-F5344CB8AC3E}">
        <p14:creationId xmlns:p14="http://schemas.microsoft.com/office/powerpoint/2010/main" val="637818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23</a:t>
            </a:fld>
            <a:endParaRPr lang="en-US" dirty="0"/>
          </a:p>
        </p:txBody>
      </p:sp>
    </p:spTree>
    <p:extLst>
      <p:ext uri="{BB962C8B-B14F-4D97-AF65-F5344CB8AC3E}">
        <p14:creationId xmlns:p14="http://schemas.microsoft.com/office/powerpoint/2010/main" val="280487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24</a:t>
            </a:fld>
            <a:endParaRPr lang="en-US" dirty="0"/>
          </a:p>
        </p:txBody>
      </p:sp>
    </p:spTree>
    <p:extLst>
      <p:ext uri="{BB962C8B-B14F-4D97-AF65-F5344CB8AC3E}">
        <p14:creationId xmlns:p14="http://schemas.microsoft.com/office/powerpoint/2010/main" val="2859700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25</a:t>
            </a:fld>
            <a:endParaRPr lang="en-US" dirty="0"/>
          </a:p>
        </p:txBody>
      </p:sp>
    </p:spTree>
    <p:extLst>
      <p:ext uri="{BB962C8B-B14F-4D97-AF65-F5344CB8AC3E}">
        <p14:creationId xmlns:p14="http://schemas.microsoft.com/office/powerpoint/2010/main" val="2047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26</a:t>
            </a:fld>
            <a:endParaRPr lang="en-US" dirty="0"/>
          </a:p>
        </p:txBody>
      </p:sp>
    </p:spTree>
    <p:extLst>
      <p:ext uri="{BB962C8B-B14F-4D97-AF65-F5344CB8AC3E}">
        <p14:creationId xmlns:p14="http://schemas.microsoft.com/office/powerpoint/2010/main" val="83637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3</a:t>
            </a:fld>
            <a:endParaRPr lang="en-US" dirty="0"/>
          </a:p>
        </p:txBody>
      </p:sp>
    </p:spTree>
    <p:extLst>
      <p:ext uri="{BB962C8B-B14F-4D97-AF65-F5344CB8AC3E}">
        <p14:creationId xmlns:p14="http://schemas.microsoft.com/office/powerpoint/2010/main" val="71252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4</a:t>
            </a:fld>
            <a:endParaRPr lang="en-US" dirty="0"/>
          </a:p>
        </p:txBody>
      </p:sp>
    </p:spTree>
    <p:extLst>
      <p:ext uri="{BB962C8B-B14F-4D97-AF65-F5344CB8AC3E}">
        <p14:creationId xmlns:p14="http://schemas.microsoft.com/office/powerpoint/2010/main" val="351292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p>
          <a:p>
            <a:pPr lvl="1"/>
            <a:r>
              <a:rPr lang="en-US" dirty="0"/>
              <a:t>It’s the standard markup language and the first corner stone of the building web pages along with CSS and </a:t>
            </a:r>
            <a:r>
              <a:rPr lang="en-US" dirty="0" err="1"/>
              <a:t>Javascript</a:t>
            </a:r>
            <a:r>
              <a:rPr lang="en-US" dirty="0"/>
              <a:t>. </a:t>
            </a:r>
          </a:p>
          <a:p>
            <a:pPr lvl="1"/>
            <a:r>
              <a:rPr lang="en-US" dirty="0"/>
              <a:t>As of recent years it’s not used only to build web pages but to build mobile and desktop applications using libraries and frameworks</a:t>
            </a:r>
          </a:p>
          <a:p>
            <a:pPr lvl="1"/>
            <a:r>
              <a:rPr lang="en-US" dirty="0"/>
              <a:t>It’s a cross-platform language (write once run anywhere)</a:t>
            </a:r>
          </a:p>
        </p:txBody>
      </p:sp>
      <p:sp>
        <p:nvSpPr>
          <p:cNvPr id="4" name="Slide Number Placeholder 3"/>
          <p:cNvSpPr>
            <a:spLocks noGrp="1"/>
          </p:cNvSpPr>
          <p:nvPr>
            <p:ph type="sldNum" sz="quarter" idx="10"/>
          </p:nvPr>
        </p:nvSpPr>
        <p:spPr/>
        <p:txBody>
          <a:bodyPr/>
          <a:lstStyle/>
          <a:p>
            <a:fld id="{074299CD-3469-7241-AD37-C0E01E3A61D2}" type="slidenum">
              <a:rPr lang="en-US" smtClean="0"/>
              <a:pPr/>
              <a:t>5</a:t>
            </a:fld>
            <a:endParaRPr lang="en-US" dirty="0"/>
          </a:p>
        </p:txBody>
      </p:sp>
    </p:spTree>
    <p:extLst>
      <p:ext uri="{BB962C8B-B14F-4D97-AF65-F5344CB8AC3E}">
        <p14:creationId xmlns:p14="http://schemas.microsoft.com/office/powerpoint/2010/main" val="279695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History</a:t>
            </a:r>
          </a:p>
          <a:p>
            <a:pPr lvl="1"/>
            <a:r>
              <a:rPr lang="en-US" dirty="0"/>
              <a:t>The idea of the HTML was first presented by Tim Berners-Lee in 1989 and make to be standard and publicly used in Nov 1995</a:t>
            </a:r>
          </a:p>
          <a:p>
            <a:pPr lvl="1"/>
            <a:r>
              <a:rPr lang="en-US" dirty="0"/>
              <a:t>Latest version is HTML5 was published in 2014 and getting updated every year – adding more features to it</a:t>
            </a:r>
          </a:p>
          <a:p>
            <a:pPr lvl="0"/>
            <a:r>
              <a:rPr lang="en-US" dirty="0"/>
              <a:t>Elements</a:t>
            </a:r>
          </a:p>
          <a:p>
            <a:pPr lvl="1"/>
            <a:r>
              <a:rPr lang="en-US" dirty="0"/>
              <a:t>HTML is build out of elements, this of them as the Lego bricks to build your object</a:t>
            </a:r>
          </a:p>
          <a:p>
            <a:pPr lvl="1"/>
            <a:r>
              <a:rPr lang="en-US" dirty="0"/>
              <a:t>You can open them as files in the browsers (no need for servers)</a:t>
            </a:r>
          </a:p>
          <a:p>
            <a:pPr lvl="1"/>
            <a:r>
              <a:rPr lang="en-US" dirty="0"/>
              <a:t>There are online validators to test the correctness of your html code structure (the tricky part is that if you see what you hoped for, doesn’t necessary mean that your code is OK)</a:t>
            </a:r>
          </a:p>
          <a:p>
            <a:pPr lvl="1"/>
            <a:r>
              <a:rPr lang="en-US" dirty="0"/>
              <a:t>Of course there are compatibility issues, look at https://</a:t>
            </a:r>
            <a:r>
              <a:rPr lang="en-US" dirty="0" err="1"/>
              <a:t>caniuse.com</a:t>
            </a:r>
            <a:r>
              <a:rPr lang="en-US" dirty="0"/>
              <a:t>/ for full reference</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Can write your own with Web Components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6</a:t>
            </a:fld>
            <a:endParaRPr lang="en-US" dirty="0"/>
          </a:p>
        </p:txBody>
      </p:sp>
    </p:spTree>
    <p:extLst>
      <p:ext uri="{BB962C8B-B14F-4D97-AF65-F5344CB8AC3E}">
        <p14:creationId xmlns:p14="http://schemas.microsoft.com/office/powerpoint/2010/main" val="426598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Types of Elements</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Document structure elements (html, head, body)</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Document head elements (base, link, meta, object, script, style, title)</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Document body elements is the most of the HTML elements fall and it can be block or inline elements</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Block elements have a rectangular structure, span to the entire parent width</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Basic text (p, h1-h8)</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Lists (</a:t>
            </a:r>
            <a:r>
              <a:rPr lang="en-US" sz="1200" b="0" i="0" kern="1200" dirty="0" err="1">
                <a:solidFill>
                  <a:schemeClr val="tx1"/>
                </a:solidFill>
                <a:effectLst/>
                <a:latin typeface="+mj-lt"/>
                <a:ea typeface="+mn-ea"/>
                <a:cs typeface="+mn-cs"/>
              </a:rPr>
              <a:t>dt</a:t>
            </a:r>
            <a:r>
              <a:rPr lang="en-US" sz="1200" b="0" i="0" kern="1200" dirty="0">
                <a:solidFill>
                  <a:schemeClr val="tx1"/>
                </a:solidFill>
                <a:effectLst/>
                <a:latin typeface="+mj-lt"/>
                <a:ea typeface="+mn-ea"/>
                <a:cs typeface="+mn-cs"/>
              </a:rPr>
              <a:t>, dl, </a:t>
            </a:r>
            <a:r>
              <a:rPr lang="en-US" sz="1200" b="0" i="0" kern="1200" dirty="0" err="1">
                <a:solidFill>
                  <a:schemeClr val="tx1"/>
                </a:solidFill>
                <a:effectLst/>
                <a:latin typeface="+mj-lt"/>
                <a:ea typeface="+mn-ea"/>
                <a:cs typeface="+mn-cs"/>
              </a:rPr>
              <a:t>ul</a:t>
            </a:r>
            <a:r>
              <a:rPr lang="en-US" sz="1200" b="0" i="0" kern="1200" dirty="0">
                <a:solidFill>
                  <a:schemeClr val="tx1"/>
                </a:solidFill>
                <a:effectLst/>
                <a:latin typeface="+mj-lt"/>
                <a:ea typeface="+mn-ea"/>
                <a:cs typeface="+mn-cs"/>
              </a:rPr>
              <a:t>, li, …)</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Others (address, aside, div, …)</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Inline elements are treated as part of the flow of document text; they cannot have margins, width or height set, and do break across lines.</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Must be nested inside a block element, can’t be a direct child of body</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Elements (a, </a:t>
            </a:r>
            <a:r>
              <a:rPr lang="en-US" sz="1200" b="0" i="0" kern="1200" dirty="0" err="1">
                <a:solidFill>
                  <a:schemeClr val="tx1"/>
                </a:solidFill>
                <a:effectLst/>
                <a:latin typeface="+mj-lt"/>
                <a:ea typeface="+mn-ea"/>
                <a:cs typeface="+mn-cs"/>
              </a:rPr>
              <a:t>em</a:t>
            </a:r>
            <a:r>
              <a:rPr lang="en-US" sz="1200" b="0" i="0" kern="1200" dirty="0">
                <a:solidFill>
                  <a:schemeClr val="tx1"/>
                </a:solidFill>
                <a:effectLst/>
                <a:latin typeface="+mj-lt"/>
                <a:ea typeface="+mn-ea"/>
                <a:cs typeface="+mn-cs"/>
              </a:rPr>
              <a:t>, strong, b, I, u, span, …)</a:t>
            </a: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7</a:t>
            </a:fld>
            <a:endParaRPr lang="en-US" dirty="0"/>
          </a:p>
        </p:txBody>
      </p:sp>
    </p:spTree>
    <p:extLst>
      <p:ext uri="{BB962C8B-B14F-4D97-AF65-F5344CB8AC3E}">
        <p14:creationId xmlns:p14="http://schemas.microsoft.com/office/powerpoint/2010/main" val="40606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8</a:t>
            </a:fld>
            <a:endParaRPr lang="en-US" dirty="0"/>
          </a:p>
        </p:txBody>
      </p:sp>
    </p:spTree>
    <p:extLst>
      <p:ext uri="{BB962C8B-B14F-4D97-AF65-F5344CB8AC3E}">
        <p14:creationId xmlns:p14="http://schemas.microsoft.com/office/powerpoint/2010/main" val="128714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Exercise: Point out the different types of elements on the document</a:t>
            </a:r>
          </a:p>
          <a:p>
            <a:pPr lvl="0"/>
            <a:r>
              <a:rPr lang="en-US" dirty="0"/>
              <a:t>Show live code + result</a:t>
            </a:r>
          </a:p>
        </p:txBody>
      </p:sp>
      <p:sp>
        <p:nvSpPr>
          <p:cNvPr id="4" name="Slide Number Placeholder 3"/>
          <p:cNvSpPr>
            <a:spLocks noGrp="1"/>
          </p:cNvSpPr>
          <p:nvPr>
            <p:ph type="sldNum" sz="quarter" idx="10"/>
          </p:nvPr>
        </p:nvSpPr>
        <p:spPr/>
        <p:txBody>
          <a:bodyPr/>
          <a:lstStyle/>
          <a:p>
            <a:fld id="{074299CD-3469-7241-AD37-C0E01E3A61D2}" type="slidenum">
              <a:rPr lang="en-US" smtClean="0"/>
              <a:pPr/>
              <a:t>9</a:t>
            </a:fld>
            <a:endParaRPr lang="en-US" dirty="0"/>
          </a:p>
        </p:txBody>
      </p:sp>
    </p:spTree>
    <p:extLst>
      <p:ext uri="{BB962C8B-B14F-4D97-AF65-F5344CB8AC3E}">
        <p14:creationId xmlns:p14="http://schemas.microsoft.com/office/powerpoint/2010/main" val="1255031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411257"/>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b="1">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grpSp>
        <p:nvGrpSpPr>
          <p:cNvPr id="36" name="Group 35">
            <a:extLst>
              <a:ext uri="{FF2B5EF4-FFF2-40B4-BE49-F238E27FC236}">
                <a16:creationId xmlns:a16="http://schemas.microsoft.com/office/drawing/2014/main" id="{263776A5-4AD5-4B46-9367-7EFDFFA31569}"/>
              </a:ext>
            </a:extLst>
          </p:cNvPr>
          <p:cNvGrpSpPr/>
          <p:nvPr userDrawn="1"/>
        </p:nvGrpSpPr>
        <p:grpSpPr bwMode="gray">
          <a:xfrm>
            <a:off x="539750" y="1054100"/>
            <a:ext cx="1498357" cy="234950"/>
            <a:chOff x="539750" y="1054100"/>
            <a:chExt cx="1498357" cy="234950"/>
          </a:xfrm>
        </p:grpSpPr>
        <p:sp>
          <p:nvSpPr>
            <p:cNvPr id="3" name="AutoShape 3">
              <a:extLst>
                <a:ext uri="{FF2B5EF4-FFF2-40B4-BE49-F238E27FC236}">
                  <a16:creationId xmlns:a16="http://schemas.microsoft.com/office/drawing/2014/main" id="{F44A7F4F-3695-4630-9B30-7479D6FAFDF8}"/>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7A8AA34-C7CD-4589-B11D-4A9848602D00}"/>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0062EE8-46D4-48D9-9B3C-75326CF7F9E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DEBBD20-E2EB-4610-9A51-669AC0D2F6A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EEAA3DE7-23CD-4558-8709-1B103064552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60E1A601-537D-4FD7-9DCA-4471CC0D2AC8}"/>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a:extLst>
                <a:ext uri="{FF2B5EF4-FFF2-40B4-BE49-F238E27FC236}">
                  <a16:creationId xmlns:a16="http://schemas.microsoft.com/office/drawing/2014/main" id="{D7DA4939-7418-4F1E-AC7B-C955EC8331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1227FC7A-9D41-44D0-99AD-04D451161FC2}"/>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1D49DE8A-F082-488C-A82C-AD1F171C1B97}"/>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59E73E17-1BB6-4243-A33F-8C2A2A87799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DCDABC89-7E30-44B2-829D-185E31F03F4B}"/>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D4B8C552-A263-429A-9311-1418F422600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DEBBE881-3D3E-4191-A054-64C53E636502}"/>
                </a:ext>
              </a:extLst>
            </p:cNvPr>
            <p:cNvGrpSpPr>
              <a:grpSpLocks noChangeAspect="1"/>
            </p:cNvGrpSpPr>
            <p:nvPr/>
          </p:nvGrpSpPr>
          <p:grpSpPr bwMode="gray">
            <a:xfrm>
              <a:off x="1998819" y="1263267"/>
              <a:ext cx="39288" cy="20954"/>
              <a:chOff x="2687241" y="1822450"/>
              <a:chExt cx="23813" cy="12700"/>
            </a:xfrm>
          </p:grpSpPr>
          <p:sp>
            <p:nvSpPr>
              <p:cNvPr id="67" name="Freeform 8">
                <a:extLst>
                  <a:ext uri="{FF2B5EF4-FFF2-40B4-BE49-F238E27FC236}">
                    <a16:creationId xmlns:a16="http://schemas.microsoft.com/office/drawing/2014/main" id="{C1FFE498-E612-4637-9DEA-045FEC39828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26FC909D-B696-446E-A642-B1EBF7471724}"/>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5" name="AutoShape 7">
            <a:extLst>
              <a:ext uri="{FF2B5EF4-FFF2-40B4-BE49-F238E27FC236}">
                <a16:creationId xmlns:a16="http://schemas.microsoft.com/office/drawing/2014/main" id="{1EED5B79-0291-4B4B-96E3-3F93438B4A2A}"/>
              </a:ext>
            </a:extLst>
          </p:cNvPr>
          <p:cNvSpPr>
            <a:spLocks noChangeAspect="1" noChangeArrowheads="1" noTextEdit="1"/>
          </p:cNvSpPr>
          <p:nvPr userDrawn="1"/>
        </p:nvSpPr>
        <p:spPr bwMode="auto">
          <a:xfrm>
            <a:off x="3154363" y="0"/>
            <a:ext cx="5880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Subtitle/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hasCustomPrompt="1"/>
          </p:nvPr>
        </p:nvSpPr>
        <p:spPr>
          <a:xfrm>
            <a:off x="475488" y="1901952"/>
            <a:ext cx="11172984"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1" y="960120"/>
            <a:ext cx="11209561"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20340799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1" y="960120"/>
            <a:ext cx="1120724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a:t>
            </a:r>
            <a:r>
              <a:rPr lang="en-US" sz="1050" dirty="0" err="1">
                <a:solidFill>
                  <a:schemeClr val="tx1"/>
                </a:solidFill>
              </a:rPr>
              <a:t>ServiceNow’s</a:t>
            </a:r>
            <a:r>
              <a:rPr lang="en-US" sz="1050" dirty="0">
                <a:solidFill>
                  <a:schemeClr val="tx1"/>
                </a:solidFill>
              </a:rPr>
              <a:t>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p:nvPr>
        </p:nvSpPr>
        <p:spPr>
          <a:xfrm>
            <a:off x="475488" y="1901952"/>
            <a:ext cx="5422392" cy="4389120"/>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hasCustomPrompt="1"/>
          </p:nvPr>
        </p:nvSpPr>
        <p:spPr>
          <a:xfrm>
            <a:off x="475487" y="1901952"/>
            <a:ext cx="5422392"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7" name="Content Placeholder 5"/>
          <p:cNvSpPr>
            <a:spLocks noGrp="1"/>
          </p:cNvSpPr>
          <p:nvPr>
            <p:ph sz="quarter" idx="11" hasCustomPrompt="1"/>
          </p:nvPr>
        </p:nvSpPr>
        <p:spPr>
          <a:xfrm>
            <a:off x="6227299" y="1901952"/>
            <a:ext cx="542117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37835459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p:nvPr>
        </p:nvSpPr>
        <p:spPr>
          <a:xfrm>
            <a:off x="439612" y="1901952"/>
            <a:ext cx="3291840"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398932" y="1901952"/>
            <a:ext cx="3291840"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356633" y="1901951"/>
            <a:ext cx="3291840" cy="4396987"/>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2B9B6F4E-73B9-3645-850E-B8AF5E70C964}"/>
              </a:ext>
            </a:extLst>
          </p:cNvPr>
          <p:cNvSpPr>
            <a:spLocks noGrp="1"/>
          </p:cNvSpPr>
          <p:nvPr>
            <p:ph sz="quarter" idx="10" hasCustomPrompt="1"/>
          </p:nvPr>
        </p:nvSpPr>
        <p:spPr>
          <a:xfrm>
            <a:off x="475486" y="1901952"/>
            <a:ext cx="3498805"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13" name="Content Placeholder 5">
            <a:extLst>
              <a:ext uri="{FF2B5EF4-FFF2-40B4-BE49-F238E27FC236}">
                <a16:creationId xmlns:a16="http://schemas.microsoft.com/office/drawing/2014/main" id="{F9258026-21D9-9948-BD91-74F7C537A5B0}"/>
              </a:ext>
            </a:extLst>
          </p:cNvPr>
          <p:cNvSpPr>
            <a:spLocks noGrp="1"/>
          </p:cNvSpPr>
          <p:nvPr>
            <p:ph sz="quarter" idx="11" hasCustomPrompt="1"/>
          </p:nvPr>
        </p:nvSpPr>
        <p:spPr>
          <a:xfrm>
            <a:off x="8086643" y="1901952"/>
            <a:ext cx="3561829"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19" name="Content Placeholder 5">
            <a:extLst>
              <a:ext uri="{FF2B5EF4-FFF2-40B4-BE49-F238E27FC236}">
                <a16:creationId xmlns:a16="http://schemas.microsoft.com/office/drawing/2014/main" id="{CC728572-097D-EC4B-BB44-34609460AE37}"/>
              </a:ext>
            </a:extLst>
          </p:cNvPr>
          <p:cNvSpPr>
            <a:spLocks noGrp="1"/>
          </p:cNvSpPr>
          <p:nvPr>
            <p:ph sz="quarter" idx="13" hasCustomPrompt="1"/>
          </p:nvPr>
        </p:nvSpPr>
        <p:spPr>
          <a:xfrm>
            <a:off x="4249553" y="1901952"/>
            <a:ext cx="354860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dirty="0"/>
              <a:t>Click to edit Master title style</a:t>
            </a:r>
          </a:p>
        </p:txBody>
      </p:sp>
      <p:sp>
        <p:nvSpPr>
          <p:cNvPr id="6" name="Content Placeholder 5"/>
          <p:cNvSpPr>
            <a:spLocks noGrp="1"/>
          </p:cNvSpPr>
          <p:nvPr>
            <p:ph sz="quarter" idx="10"/>
          </p:nvPr>
        </p:nvSpPr>
        <p:spPr>
          <a:xfrm>
            <a:off x="437780" y="1901952"/>
            <a:ext cx="5312787" cy="4396987"/>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3" name="Group 12">
            <a:extLst>
              <a:ext uri="{FF2B5EF4-FFF2-40B4-BE49-F238E27FC236}">
                <a16:creationId xmlns:a16="http://schemas.microsoft.com/office/drawing/2014/main" id="{5B2D3ECD-87FC-41E1-A3AD-39EC6F8C655F}"/>
              </a:ext>
            </a:extLst>
          </p:cNvPr>
          <p:cNvGrpSpPr/>
          <p:nvPr userDrawn="1"/>
        </p:nvGrpSpPr>
        <p:grpSpPr bwMode="gray">
          <a:xfrm>
            <a:off x="540351" y="6347923"/>
            <a:ext cx="559991" cy="161925"/>
            <a:chOff x="4436128" y="1677988"/>
            <a:chExt cx="559991" cy="161925"/>
          </a:xfrm>
        </p:grpSpPr>
        <p:sp>
          <p:nvSpPr>
            <p:cNvPr id="14" name="Freeform 5">
              <a:extLst>
                <a:ext uri="{FF2B5EF4-FFF2-40B4-BE49-F238E27FC236}">
                  <a16:creationId xmlns:a16="http://schemas.microsoft.com/office/drawing/2014/main" id="{C82356C0-E1A7-416E-BD67-0668491D1BB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113D68CF-3636-4E89-9C74-3B5A7EA6D946}"/>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9DAB2EB-5107-4BE0-AA23-BF952F298F6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C07C1736-DA3F-4400-A2B1-ED871DC8C903}"/>
                </a:ext>
              </a:extLst>
            </p:cNvPr>
            <p:cNvGrpSpPr>
              <a:grpSpLocks noChangeAspect="1"/>
            </p:cNvGrpSpPr>
            <p:nvPr/>
          </p:nvGrpSpPr>
          <p:grpSpPr bwMode="gray">
            <a:xfrm>
              <a:off x="4956831" y="1814196"/>
              <a:ext cx="39288" cy="20954"/>
              <a:chOff x="2687241" y="1822450"/>
              <a:chExt cx="23813" cy="12700"/>
            </a:xfrm>
          </p:grpSpPr>
          <p:sp>
            <p:nvSpPr>
              <p:cNvPr id="25" name="Freeform 8">
                <a:extLst>
                  <a:ext uri="{FF2B5EF4-FFF2-40B4-BE49-F238E27FC236}">
                    <a16:creationId xmlns:a16="http://schemas.microsoft.com/office/drawing/2014/main" id="{FD7C390D-DE49-4217-9822-A5EE8F9E42B3}"/>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0BE75A22-A12D-481C-A40F-C55E4CF6713E}"/>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_Slide_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29355969-DB84-4318-9E1A-76AA568398E1}"/>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4FC9A201-B61A-483F-8C54-FCC6074D0273}"/>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264E26F4-97A7-4775-8146-2BB1459C399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B1855EA9-3279-4461-9DE0-200D3311EB43}"/>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DAE58D35-25DA-4B2D-8A6C-07BD5E7A189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3A3E946E-4278-44BC-AE34-30505F75F27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02CC909D-562A-4F74-B4D8-D625127A83A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on lef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0" y="341807"/>
            <a:ext cx="11172591" cy="668692"/>
          </a:xfrm>
        </p:spPr>
        <p:txBody>
          <a:bodyPr/>
          <a:lstStyle/>
          <a:p>
            <a:r>
              <a:rPr lang="en-US" dirty="0"/>
              <a:t>Click to edit Master title style</a:t>
            </a:r>
          </a:p>
        </p:txBody>
      </p:sp>
      <p:sp>
        <p:nvSpPr>
          <p:cNvPr id="6" name="Content Placeholder 5"/>
          <p:cNvSpPr>
            <a:spLocks noGrp="1"/>
          </p:cNvSpPr>
          <p:nvPr>
            <p:ph sz="quarter" idx="10"/>
          </p:nvPr>
        </p:nvSpPr>
        <p:spPr>
          <a:xfrm>
            <a:off x="6308140" y="1901953"/>
            <a:ext cx="5349240" cy="4244324"/>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72588"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7" name="Picture Placeholder 6">
            <a:extLst>
              <a:ext uri="{FF2B5EF4-FFF2-40B4-BE49-F238E27FC236}">
                <a16:creationId xmlns:a16="http://schemas.microsoft.com/office/drawing/2014/main" id="{AD4523B1-40E9-4B78-8229-4133B225CD99}"/>
              </a:ext>
            </a:extLst>
          </p:cNvPr>
          <p:cNvSpPr>
            <a:spLocks noGrp="1"/>
          </p:cNvSpPr>
          <p:nvPr>
            <p:ph type="pic" sz="quarter" idx="13"/>
          </p:nvPr>
        </p:nvSpPr>
        <p:spPr>
          <a:xfrm>
            <a:off x="531911" y="1901825"/>
            <a:ext cx="5394960" cy="4244975"/>
          </a:xfrm>
          <a:solidFill>
            <a:srgbClr val="F7F7F7"/>
          </a:solidFill>
        </p:spPr>
        <p:txBody>
          <a:bodyPr anchor="ctr" anchorCtr="0"/>
          <a:lstStyle>
            <a:lvl1pPr algn="ctr">
              <a:defRPr/>
            </a:lvl1pPr>
          </a:lstStyle>
          <a:p>
            <a:endParaRPr lang="en-US"/>
          </a:p>
        </p:txBody>
      </p:sp>
    </p:spTree>
    <p:extLst>
      <p:ext uri="{BB962C8B-B14F-4D97-AF65-F5344CB8AC3E}">
        <p14:creationId xmlns:p14="http://schemas.microsoft.com/office/powerpoint/2010/main" val="3242524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dirty="0"/>
              <a:t>Click to edit Master title style</a:t>
            </a:r>
          </a:p>
        </p:txBody>
      </p:sp>
      <p:sp>
        <p:nvSpPr>
          <p:cNvPr id="5" name="Picture Placeholder 4"/>
          <p:cNvSpPr>
            <a:spLocks noGrp="1"/>
          </p:cNvSpPr>
          <p:nvPr>
            <p:ph type="pic" sz="quarter" idx="10"/>
          </p:nvPr>
        </p:nvSpPr>
        <p:spPr bwMode="gray">
          <a:xfrm>
            <a:off x="536400"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6261931"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4" name="Text Placeholder 3"/>
          <p:cNvSpPr>
            <a:spLocks noGrp="1"/>
          </p:cNvSpPr>
          <p:nvPr>
            <p:ph type="body" sz="quarter" idx="12"/>
          </p:nvPr>
        </p:nvSpPr>
        <p:spPr>
          <a:xfrm>
            <a:off x="531934"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8" name="Text Placeholder 3"/>
          <p:cNvSpPr>
            <a:spLocks noGrp="1"/>
          </p:cNvSpPr>
          <p:nvPr>
            <p:ph type="body" sz="quarter" idx="13"/>
          </p:nvPr>
        </p:nvSpPr>
        <p:spPr>
          <a:xfrm>
            <a:off x="6269123"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endParaRPr lang="en-US" dirty="0"/>
          </a:p>
        </p:txBody>
      </p:sp>
      <p:sp>
        <p:nvSpPr>
          <p:cNvPr id="5" name="Picture Placeholder 4"/>
          <p:cNvSpPr>
            <a:spLocks noGrp="1"/>
          </p:cNvSpPr>
          <p:nvPr>
            <p:ph type="pic" sz="quarter" idx="10"/>
          </p:nvPr>
        </p:nvSpPr>
        <p:spPr bwMode="gray">
          <a:xfrm>
            <a:off x="528166" y="1548907"/>
            <a:ext cx="352044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4331846"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8" name="Picture Placeholder 4"/>
          <p:cNvSpPr>
            <a:spLocks noGrp="1"/>
          </p:cNvSpPr>
          <p:nvPr>
            <p:ph type="pic" sz="quarter" idx="12"/>
          </p:nvPr>
        </p:nvSpPr>
        <p:spPr bwMode="gray">
          <a:xfrm>
            <a:off x="8140219"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2816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1" name="Text Placeholder 3"/>
          <p:cNvSpPr>
            <a:spLocks noGrp="1"/>
          </p:cNvSpPr>
          <p:nvPr>
            <p:ph type="body" sz="quarter" idx="14"/>
          </p:nvPr>
        </p:nvSpPr>
        <p:spPr>
          <a:xfrm>
            <a:off x="4331846"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2" name="Text Placeholder 3"/>
          <p:cNvSpPr>
            <a:spLocks noGrp="1"/>
          </p:cNvSpPr>
          <p:nvPr>
            <p:ph type="body" sz="quarter" idx="15"/>
          </p:nvPr>
        </p:nvSpPr>
        <p:spPr>
          <a:xfrm>
            <a:off x="8122288"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7900" y="1704848"/>
            <a:ext cx="11120572"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8" name="Text Placeholder 8"/>
          <p:cNvSpPr>
            <a:spLocks noGrp="1"/>
          </p:cNvSpPr>
          <p:nvPr>
            <p:ph type="body" sz="quarter" idx="13"/>
          </p:nvPr>
        </p:nvSpPr>
        <p:spPr bwMode="gray">
          <a:xfrm>
            <a:off x="527901" y="1198320"/>
            <a:ext cx="11120572"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34232" y="1150070"/>
            <a:ext cx="5436821"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217773" y="1150070"/>
            <a:ext cx="5440680"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895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96487"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15" name="Chart Placeholder 3"/>
          <p:cNvSpPr>
            <a:spLocks noGrp="1"/>
          </p:cNvSpPr>
          <p:nvPr>
            <p:ph type="chart" sz="quarter" idx="19" hasCustomPrompt="1"/>
          </p:nvPr>
        </p:nvSpPr>
        <p:spPr bwMode="gray">
          <a:xfrm>
            <a:off x="52895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96487"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dirty="0"/>
              <a:t>Source: Goes Here</a:t>
            </a:r>
          </a:p>
        </p:txBody>
      </p:sp>
      <p:sp>
        <p:nvSpPr>
          <p:cNvPr id="4" name="Table Placeholder 3"/>
          <p:cNvSpPr>
            <a:spLocks noGrp="1"/>
          </p:cNvSpPr>
          <p:nvPr>
            <p:ph type="tbl" sz="quarter" idx="18"/>
          </p:nvPr>
        </p:nvSpPr>
        <p:spPr bwMode="gray">
          <a:xfrm>
            <a:off x="538512" y="1230697"/>
            <a:ext cx="11109960" cy="4481512"/>
          </a:xfrm>
        </p:spPr>
        <p:txBody>
          <a:bodyPr anchor="ctr"/>
          <a:lstStyle>
            <a:lvl1pPr marL="0" indent="0" algn="ctr">
              <a:buNone/>
              <a:defRPr>
                <a:solidFill>
                  <a:schemeClr val="tx1"/>
                </a:solidFill>
              </a:defRPr>
            </a:lvl1pPr>
          </a:lstStyle>
          <a:p>
            <a:r>
              <a:rPr lang="en-US"/>
              <a:t>Click icon to add table</a:t>
            </a:r>
            <a:endParaRPr lang="en-US" dirty="0"/>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05062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2">
    <p:bg>
      <p:bgPr>
        <a:solidFill>
          <a:schemeClr val="accent3"/>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EF88F5FD-78A2-463C-8E5C-6E834B7BF014}"/>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5D74C6C8-3FAE-4551-973A-ECA3B744BD5B}"/>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3B39D99C-F1BE-43B8-B4D0-9602743CB42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B76774A0-6FA2-4300-AFDE-BC9A875D1DB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2CA88EC8-63F4-4069-B2F5-39D1BF840FE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A3EBE9E4-6492-483D-AEFB-6A9F11EB15C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38AA0F18-D3CC-411C-BFF1-1EA2E6CD00D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51889565"/>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54AC-7BC9-0444-8DFE-6E814451868A}"/>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5A1405-4A91-E547-AA42-DACBD63CB0B6}"/>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64866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_Slide_2">
    <p:bg>
      <p:bgPr>
        <a:solidFill>
          <a:schemeClr val="accent3"/>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EF88F5FD-78A2-463C-8E5C-6E834B7BF014}"/>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5D74C6C8-3FAE-4551-973A-ECA3B744BD5B}"/>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3B39D99C-F1BE-43B8-B4D0-9602743CB42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B76774A0-6FA2-4300-AFDE-BC9A875D1DB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2CA88EC8-63F4-4069-B2F5-39D1BF840FE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A3EBE9E4-6492-483D-AEFB-6A9F11EB15C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38AA0F18-D3CC-411C-BFF1-1EA2E6CD00D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3">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4" name="Group 73">
            <a:extLst>
              <a:ext uri="{FF2B5EF4-FFF2-40B4-BE49-F238E27FC236}">
                <a16:creationId xmlns:a16="http://schemas.microsoft.com/office/drawing/2014/main" id="{8FE83250-2C3E-46C9-A6BB-30BE9F63612B}"/>
              </a:ext>
            </a:extLst>
          </p:cNvPr>
          <p:cNvGrpSpPr/>
          <p:nvPr userDrawn="1"/>
        </p:nvGrpSpPr>
        <p:grpSpPr bwMode="gray">
          <a:xfrm>
            <a:off x="540351" y="6347923"/>
            <a:ext cx="559991" cy="161925"/>
            <a:chOff x="4436128" y="1677988"/>
            <a:chExt cx="559991" cy="161925"/>
          </a:xfrm>
        </p:grpSpPr>
        <p:sp>
          <p:nvSpPr>
            <p:cNvPr id="76" name="Freeform 5">
              <a:extLst>
                <a:ext uri="{FF2B5EF4-FFF2-40B4-BE49-F238E27FC236}">
                  <a16:creationId xmlns:a16="http://schemas.microsoft.com/office/drawing/2014/main" id="{CB7AD1AF-6293-4CA2-9BE8-9A19D9E1CBF2}"/>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9D068BFD-D10D-4BD2-AF26-04411604A6A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91AD43DF-EAEC-455C-8658-029E094B917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4CFDCFE2-5180-4617-9752-B0D14E0B72CB}"/>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C5A9C5EB-33BE-45B9-9DCF-3AD47D493547}"/>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44563C9E-E5E7-47E0-95A4-723EB8C22FE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_Slide_Blank">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A10ECD70-3095-41A0-830E-3056AF54A6F8}"/>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A1B2AC15-B2DA-4547-9B6F-A46615A5B70C}"/>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21F10718-3D60-404A-91AE-B52BF426D5D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690156DB-8BFE-4872-8203-EF563049CBA9}"/>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C9F71F0C-E8C0-4F8B-AA27-5A2E234654E3}"/>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7FBE0CA9-D9A4-45CD-8605-DBC8BB040244}"/>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34D273F1-88A5-47CC-BFC5-330AECFD329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25632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bwMode="gray">
          <a:xfrm>
            <a:off x="475487" y="1902265"/>
            <a:ext cx="11172985"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72985"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
        <p:nvSpPr>
          <p:cNvPr id="7" name="Text Placeholder 8"/>
          <p:cNvSpPr>
            <a:spLocks noGrp="1"/>
          </p:cNvSpPr>
          <p:nvPr>
            <p:ph type="body" sz="quarter" idx="13" hasCustomPrompt="1"/>
          </p:nvPr>
        </p:nvSpPr>
        <p:spPr>
          <a:xfrm>
            <a:off x="441231" y="960179"/>
            <a:ext cx="11207241"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35731" y="1902265"/>
            <a:ext cx="11212741" cy="444565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8053501" y="6364009"/>
            <a:ext cx="3703073"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2018 ServiceNow, Inc. All Rights Reserved. Confidential.</a:t>
            </a:r>
          </a:p>
        </p:txBody>
      </p:sp>
      <p:sp>
        <p:nvSpPr>
          <p:cNvPr id="2" name="Title Placeholder 1"/>
          <p:cNvSpPr>
            <a:spLocks noGrp="1"/>
          </p:cNvSpPr>
          <p:nvPr>
            <p:ph type="title"/>
          </p:nvPr>
        </p:nvSpPr>
        <p:spPr bwMode="gray">
          <a:xfrm>
            <a:off x="441231" y="341807"/>
            <a:ext cx="11207242" cy="668692"/>
          </a:xfrm>
          <a:prstGeom prst="rect">
            <a:avLst/>
          </a:prstGeom>
        </p:spPr>
        <p:txBody>
          <a:bodyPr vert="horz" lIns="91440" tIns="0" rIns="91440" bIns="0" rtlCol="0" anchor="b" anchorCtr="0">
            <a:noAutofit/>
          </a:bodyPr>
          <a:lstStyle/>
          <a:p>
            <a:pPr lvl="0"/>
            <a:r>
              <a:rPr lang="en-US" dirty="0"/>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40351" y="6347923"/>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097" r:id="rId2"/>
    <p:sldLayoutId id="2147484144" r:id="rId3"/>
    <p:sldLayoutId id="2147484246" r:id="rId4"/>
    <p:sldLayoutId id="2147484145" r:id="rId5"/>
    <p:sldLayoutId id="2147484143" r:id="rId6"/>
    <p:sldLayoutId id="2147484102" r:id="rId7"/>
    <p:sldLayoutId id="2147484103" r:id="rId8"/>
    <p:sldLayoutId id="2147484104" r:id="rId9"/>
    <p:sldLayoutId id="2147484242" r:id="rId10"/>
    <p:sldLayoutId id="2147484129" r:id="rId11"/>
    <p:sldLayoutId id="2147484105" r:id="rId12"/>
    <p:sldLayoutId id="2147484137" r:id="rId13"/>
    <p:sldLayoutId id="2147484106" r:id="rId14"/>
    <p:sldLayoutId id="2147484140" r:id="rId15"/>
    <p:sldLayoutId id="2147484244" r:id="rId16"/>
    <p:sldLayoutId id="2147484141" r:id="rId17"/>
    <p:sldLayoutId id="2147484142" r:id="rId18"/>
    <p:sldLayoutId id="2147484146" r:id="rId19"/>
    <p:sldLayoutId id="2147484243" r:id="rId20"/>
    <p:sldLayoutId id="2147484133" r:id="rId21"/>
    <p:sldLayoutId id="2147484132" r:id="rId22"/>
    <p:sldLayoutId id="2147484108" r:id="rId23"/>
    <p:sldLayoutId id="2147484109" r:id="rId24"/>
    <p:sldLayoutId id="2147484110" r:id="rId25"/>
    <p:sldLayoutId id="2147484111" r:id="rId26"/>
    <p:sldLayoutId id="2147484112" r:id="rId27"/>
    <p:sldLayoutId id="2147484151" r:id="rId28"/>
    <p:sldLayoutId id="2147484113" r:id="rId29"/>
    <p:sldLayoutId id="2147484138" r:id="rId30"/>
    <p:sldLayoutId id="2147484148" r:id="rId31"/>
    <p:sldLayoutId id="2147484149" r:id="rId32"/>
    <p:sldLayoutId id="2147484150" r:id="rId33"/>
    <p:sldLayoutId id="2147484125" r:id="rId34"/>
    <p:sldLayoutId id="2147484247" r:id="rId35"/>
  </p:sldLayoutIdLst>
  <p:transition>
    <p:fade/>
  </p:transition>
  <p:hf sldNum="0" hdr="0" ftr="0" dt="0"/>
  <p:txStyles>
    <p:titleStyle>
      <a:lvl1pPr algn="l" defTabSz="457017" rtl="0" eaLnBrk="1" latinLnBrk="0" hangingPunct="1">
        <a:lnSpc>
          <a:spcPct val="85000"/>
        </a:lnSpc>
        <a:spcBef>
          <a:spcPts val="0"/>
        </a:spcBef>
        <a:buNone/>
        <a:defRPr lang="en-US" sz="32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itepoint.com/most-popular-frontend-frameworks-compared/"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caniuse.com/" TargetMode="External"/><Relationship Id="rId13" Type="http://schemas.openxmlformats.org/officeDocument/2006/relationships/hyperlink" Target="https://www.sitepoint.com/most-popular-frontend-frameworks-compared/" TargetMode="External"/><Relationship Id="rId3" Type="http://schemas.openxmlformats.org/officeDocument/2006/relationships/hyperlink" Target="https://liveweave.com/" TargetMode="External"/><Relationship Id="rId7" Type="http://schemas.openxmlformats.org/officeDocument/2006/relationships/hyperlink" Target="https://code.visualstudio.com/" TargetMode="External"/><Relationship Id="rId12" Type="http://schemas.openxmlformats.org/officeDocument/2006/relationships/hyperlink" Target="https://developer.mozilla.org/en-US/docs/Web/HTML/Element"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hyperlink" Target="https://atom.io/" TargetMode="External"/><Relationship Id="rId11" Type="http://schemas.openxmlformats.org/officeDocument/2006/relationships/hyperlink" Target="https://www.webcomponents.org/libraries" TargetMode="External"/><Relationship Id="rId5" Type="http://schemas.openxmlformats.org/officeDocument/2006/relationships/hyperlink" Target="https://www.sublimetext.com/" TargetMode="External"/><Relationship Id="rId15" Type="http://schemas.openxmlformats.org/officeDocument/2006/relationships/image" Target="../media/image30.jpg"/><Relationship Id="rId10" Type="http://schemas.openxmlformats.org/officeDocument/2006/relationships/hyperlink" Target="https://web.dev/" TargetMode="External"/><Relationship Id="rId4" Type="http://schemas.openxmlformats.org/officeDocument/2006/relationships/hyperlink" Target="codesandbox.io" TargetMode="External"/><Relationship Id="rId9" Type="http://schemas.openxmlformats.org/officeDocument/2006/relationships/hyperlink" Target="https://validator.w3.org/" TargetMode="External"/><Relationship Id="rId14" Type="http://schemas.openxmlformats.org/officeDocument/2006/relationships/hyperlink" Target="https://medium.freecodecamp.org/the-complete-javascript-handbook-f26b2c71719c"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nextofwindows.com/explore-new-electron-app-ecosystem-cross-platform-apps-powered-by-web-technologies" TargetMode="External"/><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stackoverflow.com/jobs?sort=i&amp;q=javascript" TargetMode="Externa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mozilla.org/en-US/docs/Web/HTML/Element"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293FF93-8966-40C6-AA0F-1C28780AD121}"/>
              </a:ext>
            </a:extLst>
          </p:cNvPr>
          <p:cNvGrpSpPr/>
          <p:nvPr/>
        </p:nvGrpSpPr>
        <p:grpSpPr>
          <a:xfrm>
            <a:off x="0" y="1786"/>
            <a:ext cx="12188825" cy="6856214"/>
            <a:chOff x="0" y="1786"/>
            <a:chExt cx="12188825" cy="6856214"/>
          </a:xfrm>
        </p:grpSpPr>
        <p:pic>
          <p:nvPicPr>
            <p:cNvPr id="6" name="Picture 5">
              <a:extLst>
                <a:ext uri="{FF2B5EF4-FFF2-40B4-BE49-F238E27FC236}">
                  <a16:creationId xmlns:a16="http://schemas.microsoft.com/office/drawing/2014/main" id="{E3BFA7BB-BFAA-4F15-BCE6-29B7F9B26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grpSp>
          <p:nvGrpSpPr>
            <p:cNvPr id="7" name="Group 6">
              <a:extLst>
                <a:ext uri="{FF2B5EF4-FFF2-40B4-BE49-F238E27FC236}">
                  <a16:creationId xmlns:a16="http://schemas.microsoft.com/office/drawing/2014/main" id="{1781F98C-137C-4B41-812C-0D2B4844105A}"/>
                </a:ext>
              </a:extLst>
            </p:cNvPr>
            <p:cNvGrpSpPr/>
            <p:nvPr/>
          </p:nvGrpSpPr>
          <p:grpSpPr bwMode="gray">
            <a:xfrm>
              <a:off x="539750" y="1054100"/>
              <a:ext cx="1498357" cy="234950"/>
              <a:chOff x="539750" y="1054100"/>
              <a:chExt cx="1498357" cy="234950"/>
            </a:xfrm>
          </p:grpSpPr>
          <p:sp>
            <p:nvSpPr>
              <p:cNvPr id="8" name="AutoShape 3">
                <a:extLst>
                  <a:ext uri="{FF2B5EF4-FFF2-40B4-BE49-F238E27FC236}">
                    <a16:creationId xmlns:a16="http://schemas.microsoft.com/office/drawing/2014/main" id="{3BB922E3-07F0-4954-A034-6272DC4D710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7745803B-EC7C-4CD5-B06E-4CF501043FC2}"/>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DFA78A12-287D-4683-BA2A-47D28FBB1C6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A45BCCCA-57C1-4903-B41A-7D7DD70EE24F}"/>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E025665D-2037-4A16-8CCD-BCBC116AA60E}"/>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9">
                <a:extLst>
                  <a:ext uri="{FF2B5EF4-FFF2-40B4-BE49-F238E27FC236}">
                    <a16:creationId xmlns:a16="http://schemas.microsoft.com/office/drawing/2014/main" id="{DDD89543-5C2A-4F7D-A7F6-1C582EEC28A1}"/>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a:extLst>
                  <a:ext uri="{FF2B5EF4-FFF2-40B4-BE49-F238E27FC236}">
                    <a16:creationId xmlns:a16="http://schemas.microsoft.com/office/drawing/2014/main" id="{692C7B95-B785-47B8-829F-663C857AA78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E6990258-0565-42DA-A381-4F04ACC7D71B}"/>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6058803-4427-453B-9AF8-6A9033992CAB}"/>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5773D05-3AD7-4D78-AC15-3993C782483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F280892D-77CE-48DE-8514-F8DB5430CBC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14FDAA0F-38C5-4BB0-95E3-860776553B56}"/>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435E4500-D48B-41C4-A028-38829EE0C7D0}"/>
                  </a:ext>
                </a:extLst>
              </p:cNvPr>
              <p:cNvGrpSpPr>
                <a:grpSpLocks noChangeAspect="1"/>
              </p:cNvGrpSpPr>
              <p:nvPr/>
            </p:nvGrpSpPr>
            <p:grpSpPr bwMode="gray">
              <a:xfrm>
                <a:off x="1998819" y="1263267"/>
                <a:ext cx="39288" cy="20954"/>
                <a:chOff x="2687241" y="1822450"/>
                <a:chExt cx="23813" cy="12700"/>
              </a:xfrm>
            </p:grpSpPr>
            <p:sp>
              <p:nvSpPr>
                <p:cNvPr id="21" name="Freeform 8">
                  <a:extLst>
                    <a:ext uri="{FF2B5EF4-FFF2-40B4-BE49-F238E27FC236}">
                      <a16:creationId xmlns:a16="http://schemas.microsoft.com/office/drawing/2014/main" id="{6183CD40-39D1-4391-89B1-314E50C3803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65617F44-E7DE-47A9-9487-54C23F5D36A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2" name="Text Placeholder 1">
            <a:extLst>
              <a:ext uri="{FF2B5EF4-FFF2-40B4-BE49-F238E27FC236}">
                <a16:creationId xmlns:a16="http://schemas.microsoft.com/office/drawing/2014/main" id="{7132EFF0-9B9F-4B58-9CFE-25093D7793D6}"/>
              </a:ext>
            </a:extLst>
          </p:cNvPr>
          <p:cNvSpPr>
            <a:spLocks noGrp="1"/>
          </p:cNvSpPr>
          <p:nvPr>
            <p:ph type="body" sz="quarter" idx="12"/>
          </p:nvPr>
        </p:nvSpPr>
        <p:spPr/>
        <p:txBody>
          <a:bodyPr/>
          <a:lstStyle/>
          <a:p>
            <a:r>
              <a:rPr lang="en-US" dirty="0"/>
              <a:t>The What, How and Why</a:t>
            </a:r>
          </a:p>
        </p:txBody>
      </p:sp>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p:txBody>
          <a:bodyPr/>
          <a:lstStyle/>
          <a:p>
            <a:r>
              <a:rPr lang="en-US" dirty="0"/>
              <a:t>HTML and JavaScript</a:t>
            </a:r>
          </a:p>
        </p:txBody>
      </p:sp>
      <p:sp>
        <p:nvSpPr>
          <p:cNvPr id="3" name="Text Placeholder 2">
            <a:extLst>
              <a:ext uri="{FF2B5EF4-FFF2-40B4-BE49-F238E27FC236}">
                <a16:creationId xmlns:a16="http://schemas.microsoft.com/office/drawing/2014/main" id="{B87CD733-73E4-43BC-B253-A4302B163921}"/>
              </a:ext>
            </a:extLst>
          </p:cNvPr>
          <p:cNvSpPr>
            <a:spLocks noGrp="1"/>
          </p:cNvSpPr>
          <p:nvPr>
            <p:ph type="body" sz="quarter" idx="13"/>
          </p:nvPr>
        </p:nvSpPr>
        <p:spPr/>
        <p:txBody>
          <a:bodyPr/>
          <a:lstStyle/>
          <a:p>
            <a:r>
              <a:rPr lang="en-US" dirty="0"/>
              <a:t>Senior web developer</a:t>
            </a:r>
          </a:p>
        </p:txBody>
      </p:sp>
      <p:sp>
        <p:nvSpPr>
          <p:cNvPr id="5" name="Text Placeholder 4">
            <a:extLst>
              <a:ext uri="{FF2B5EF4-FFF2-40B4-BE49-F238E27FC236}">
                <a16:creationId xmlns:a16="http://schemas.microsoft.com/office/drawing/2014/main" id="{3C3BE508-9E39-49B1-82B1-0437740A5B95}"/>
              </a:ext>
            </a:extLst>
          </p:cNvPr>
          <p:cNvSpPr>
            <a:spLocks noGrp="1"/>
          </p:cNvSpPr>
          <p:nvPr>
            <p:ph type="body" sz="quarter" idx="14"/>
          </p:nvPr>
        </p:nvSpPr>
        <p:spPr/>
        <p:txBody>
          <a:bodyPr/>
          <a:lstStyle/>
          <a:p>
            <a:r>
              <a:rPr lang="en-US" dirty="0"/>
              <a:t>Ahmad Igbariya</a:t>
            </a:r>
          </a:p>
        </p:txBody>
      </p:sp>
    </p:spTree>
    <p:extLst>
      <p:ext uri="{BB962C8B-B14F-4D97-AF65-F5344CB8AC3E}">
        <p14:creationId xmlns:p14="http://schemas.microsoft.com/office/powerpoint/2010/main" val="322341792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CSS</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nchor="ctr"/>
          <a:lstStyle/>
          <a:p>
            <a:r>
              <a:rPr lang="en-US" dirty="0"/>
              <a:t>Be cool HTML</a:t>
            </a:r>
          </a:p>
        </p:txBody>
      </p:sp>
      <p:sp>
        <p:nvSpPr>
          <p:cNvPr id="3" name="TextBox 2">
            <a:extLst>
              <a:ext uri="{FF2B5EF4-FFF2-40B4-BE49-F238E27FC236}">
                <a16:creationId xmlns:a16="http://schemas.microsoft.com/office/drawing/2014/main" id="{DD900ADC-7A51-4545-A04B-F13503AF126C}"/>
              </a:ext>
            </a:extLst>
          </p:cNvPr>
          <p:cNvSpPr txBox="1"/>
          <p:nvPr/>
        </p:nvSpPr>
        <p:spPr>
          <a:xfrm>
            <a:off x="2164977" y="3432510"/>
            <a:ext cx="646331" cy="646331"/>
          </a:xfrm>
          <a:prstGeom prst="rect">
            <a:avLst/>
          </a:prstGeom>
          <a:noFill/>
        </p:spPr>
        <p:txBody>
          <a:bodyPr wrap="none" rtlCol="0">
            <a:spAutoFit/>
          </a:bodyPr>
          <a:lstStyle/>
          <a:p>
            <a:r>
              <a:rPr lang="en-US" sz="3600" dirty="0"/>
              <a:t>😎</a:t>
            </a:r>
            <a:endParaRPr lang="en-US" dirty="0"/>
          </a:p>
        </p:txBody>
      </p:sp>
    </p:spTree>
    <p:extLst>
      <p:ext uri="{BB962C8B-B14F-4D97-AF65-F5344CB8AC3E}">
        <p14:creationId xmlns:p14="http://schemas.microsoft.com/office/powerpoint/2010/main" val="251652377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CSS</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1996 The first release</a:t>
            </a:r>
          </a:p>
          <a:p>
            <a:r>
              <a:rPr lang="en-US" dirty="0">
                <a:solidFill>
                  <a:srgbClr val="283D40"/>
                </a:solidFill>
              </a:rPr>
              <a:t>Separated presentation layer</a:t>
            </a:r>
          </a:p>
          <a:p>
            <a:r>
              <a:rPr lang="en-US" dirty="0"/>
              <a:t>Cascaded </a:t>
            </a:r>
          </a:p>
          <a:p>
            <a:r>
              <a:rPr lang="en-US" dirty="0"/>
              <a:t>Simple syntax (Selectors)</a:t>
            </a:r>
          </a:p>
          <a:p>
            <a:r>
              <a:rPr lang="en-US" dirty="0"/>
              <a:t>Advantages</a:t>
            </a:r>
          </a:p>
          <a:p>
            <a:r>
              <a:rPr lang="en-US" dirty="0"/>
              <a:t>Limitations</a:t>
            </a:r>
          </a:p>
          <a:p>
            <a:r>
              <a:rPr lang="en-US" dirty="0"/>
              <a:t>Extension languages – LESS, SASS, …</a:t>
            </a:r>
          </a:p>
          <a:p>
            <a:r>
              <a:rPr lang="en-US" dirty="0">
                <a:hlinkClick r:id="rId3"/>
              </a:rPr>
              <a:t>Frameworks</a:t>
            </a:r>
            <a:r>
              <a:rPr lang="en-US" dirty="0"/>
              <a:t> – Bootstrap, foundation, …</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Cascade style sheet</a:t>
            </a:r>
          </a:p>
        </p:txBody>
      </p:sp>
      <p:sp>
        <p:nvSpPr>
          <p:cNvPr id="3" name="Rectangle 2">
            <a:extLst>
              <a:ext uri="{FF2B5EF4-FFF2-40B4-BE49-F238E27FC236}">
                <a16:creationId xmlns:a16="http://schemas.microsoft.com/office/drawing/2014/main" id="{4E1AE9CD-31E0-7B49-89B6-F7A31BD035A5}"/>
              </a:ext>
            </a:extLst>
          </p:cNvPr>
          <p:cNvSpPr/>
          <p:nvPr/>
        </p:nvSpPr>
        <p:spPr>
          <a:xfrm>
            <a:off x="6094413" y="0"/>
            <a:ext cx="6094412"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DC88FFC3-FEA8-2844-93AE-3BB28E4EEEAC}"/>
              </a:ext>
            </a:extLst>
          </p:cNvPr>
          <p:cNvPicPr>
            <a:picLocks noGrp="1" noChangeAspect="1"/>
          </p:cNvPicPr>
          <p:nvPr>
            <p:ph type="pic" sz="quarter" idx="13"/>
          </p:nvPr>
        </p:nvPicPr>
        <p:blipFill>
          <a:blip r:embed="rId4"/>
          <a:stretch>
            <a:fillRect/>
          </a:stretch>
        </p:blipFill>
        <p:spPr>
          <a:xfrm>
            <a:off x="6094413" y="-1"/>
            <a:ext cx="6094412" cy="6858001"/>
          </a:xfrm>
        </p:spPr>
      </p:pic>
    </p:spTree>
    <p:extLst>
      <p:ext uri="{BB962C8B-B14F-4D97-AF65-F5344CB8AC3E}">
        <p14:creationId xmlns:p14="http://schemas.microsoft.com/office/powerpoint/2010/main" val="59999737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2CC367-CC38-9F4D-834C-AE717B2F14BF}"/>
              </a:ext>
            </a:extLst>
          </p:cNvPr>
          <p:cNvSpPr>
            <a:spLocks noGrp="1"/>
          </p:cNvSpPr>
          <p:nvPr>
            <p:ph type="title"/>
          </p:nvPr>
        </p:nvSpPr>
        <p:spPr/>
        <p:txBody>
          <a:bodyPr/>
          <a:lstStyle/>
          <a:p>
            <a:r>
              <a:rPr lang="en-US" dirty="0"/>
              <a:t>CSS</a:t>
            </a:r>
          </a:p>
        </p:txBody>
      </p:sp>
      <p:sp>
        <p:nvSpPr>
          <p:cNvPr id="8" name="Text Placeholder 7">
            <a:extLst>
              <a:ext uri="{FF2B5EF4-FFF2-40B4-BE49-F238E27FC236}">
                <a16:creationId xmlns:a16="http://schemas.microsoft.com/office/drawing/2014/main" id="{30765415-DBB4-5B4A-9889-BB0C90E92026}"/>
              </a:ext>
            </a:extLst>
          </p:cNvPr>
          <p:cNvSpPr>
            <a:spLocks noGrp="1"/>
          </p:cNvSpPr>
          <p:nvPr>
            <p:ph type="body" sz="quarter" idx="12"/>
          </p:nvPr>
        </p:nvSpPr>
        <p:spPr/>
        <p:txBody>
          <a:bodyPr/>
          <a:lstStyle/>
          <a:p>
            <a:r>
              <a:rPr lang="en-US" dirty="0"/>
              <a:t>Selectors</a:t>
            </a:r>
          </a:p>
        </p:txBody>
      </p:sp>
      <p:sp>
        <p:nvSpPr>
          <p:cNvPr id="9" name="Content Placeholder 3">
            <a:extLst>
              <a:ext uri="{FF2B5EF4-FFF2-40B4-BE49-F238E27FC236}">
                <a16:creationId xmlns:a16="http://schemas.microsoft.com/office/drawing/2014/main" id="{34E469C1-4361-FA4A-A3C2-455E21DF224F}"/>
              </a:ext>
            </a:extLst>
          </p:cNvPr>
          <p:cNvSpPr txBox="1">
            <a:spLocks/>
          </p:cNvSpPr>
          <p:nvPr/>
        </p:nvSpPr>
        <p:spPr>
          <a:xfrm>
            <a:off x="438912" y="1628812"/>
            <a:ext cx="5421174" cy="4396986"/>
          </a:xfrm>
          <a:prstGeom prst="rect">
            <a:avLst/>
          </a:prstGeom>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By id</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a:t>
            </a:r>
            <a:r>
              <a:rPr lang="en-US" dirty="0" err="1">
                <a:solidFill>
                  <a:srgbClr val="283D40"/>
                </a:solidFill>
              </a:rPr>
              <a:t>element_id</a:t>
            </a:r>
            <a:endParaRPr lang="en-US" dirty="0">
              <a:solidFill>
                <a:srgbClr val="283D40"/>
              </a:solidFill>
            </a:endParaRP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By class</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a:t>
            </a:r>
            <a:r>
              <a:rPr lang="en-US" dirty="0" err="1">
                <a:solidFill>
                  <a:srgbClr val="283D40"/>
                </a:solidFill>
              </a:rPr>
              <a:t>class_name</a:t>
            </a:r>
            <a:endParaRPr lang="en-US" dirty="0">
              <a:solidFill>
                <a:srgbClr val="283D40"/>
              </a:solidFill>
            </a:endParaRP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By element</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div</a:t>
            </a: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Advanced</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err="1">
                <a:solidFill>
                  <a:srgbClr val="283D40"/>
                </a:solidFill>
              </a:rPr>
              <a:t>div.with_class.another_class</a:t>
            </a:r>
            <a:endParaRPr lang="en-US" dirty="0">
              <a:solidFill>
                <a:srgbClr val="283D40"/>
              </a:solidFill>
            </a:endParaRP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div[some-</a:t>
            </a:r>
            <a:r>
              <a:rPr lang="en-US" dirty="0" err="1">
                <a:solidFill>
                  <a:srgbClr val="283D40"/>
                </a:solidFill>
              </a:rPr>
              <a:t>attr</a:t>
            </a:r>
            <a:r>
              <a:rPr lang="en-US" dirty="0">
                <a:solidFill>
                  <a:srgbClr val="283D40"/>
                </a:solidFill>
              </a:rPr>
              <a:t>=“</a:t>
            </a:r>
            <a:r>
              <a:rPr lang="en-US" dirty="0" err="1">
                <a:solidFill>
                  <a:srgbClr val="283D40"/>
                </a:solidFill>
              </a:rPr>
              <a:t>some_value</a:t>
            </a:r>
            <a:r>
              <a:rPr lang="en-US" dirty="0">
                <a:solidFill>
                  <a:srgbClr val="283D40"/>
                </a:solidFill>
              </a:rPr>
              <a:t>”]</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err="1">
                <a:solidFill>
                  <a:srgbClr val="283D40"/>
                </a:solidFill>
              </a:rPr>
              <a:t>a:first-child</a:t>
            </a:r>
            <a:endParaRPr lang="en-US" dirty="0">
              <a:solidFill>
                <a:srgbClr val="283D40"/>
              </a:solidFill>
            </a:endParaRPr>
          </a:p>
        </p:txBody>
      </p:sp>
      <p:pic>
        <p:nvPicPr>
          <p:cNvPr id="10" name="Picture 9">
            <a:extLst>
              <a:ext uri="{FF2B5EF4-FFF2-40B4-BE49-F238E27FC236}">
                <a16:creationId xmlns:a16="http://schemas.microsoft.com/office/drawing/2014/main" id="{0ABD57E1-F58C-0E41-8222-E84A644EA32A}"/>
              </a:ext>
            </a:extLst>
          </p:cNvPr>
          <p:cNvPicPr>
            <a:picLocks noChangeAspect="1"/>
          </p:cNvPicPr>
          <p:nvPr/>
        </p:nvPicPr>
        <p:blipFill rotWithShape="1">
          <a:blip r:embed="rId2"/>
          <a:srcRect t="11801"/>
          <a:stretch/>
        </p:blipFill>
        <p:spPr>
          <a:xfrm>
            <a:off x="4230624" y="1628812"/>
            <a:ext cx="7404110" cy="4396986"/>
          </a:xfrm>
          <a:prstGeom prst="rect">
            <a:avLst/>
          </a:prstGeom>
        </p:spPr>
      </p:pic>
    </p:spTree>
    <p:extLst>
      <p:ext uri="{BB962C8B-B14F-4D97-AF65-F5344CB8AC3E}">
        <p14:creationId xmlns:p14="http://schemas.microsoft.com/office/powerpoint/2010/main" val="23531073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CSS</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Example</a:t>
            </a:r>
          </a:p>
        </p:txBody>
      </p:sp>
      <p:sp>
        <p:nvSpPr>
          <p:cNvPr id="13" name="Content Placeholder 12">
            <a:extLst>
              <a:ext uri="{FF2B5EF4-FFF2-40B4-BE49-F238E27FC236}">
                <a16:creationId xmlns:a16="http://schemas.microsoft.com/office/drawing/2014/main" id="{035936F3-5E64-AC4B-BC7B-AE8BA83F986A}"/>
              </a:ext>
            </a:extLst>
          </p:cNvPr>
          <p:cNvSpPr>
            <a:spLocks noGrp="1"/>
          </p:cNvSpPr>
          <p:nvPr>
            <p:ph sz="quarter" idx="10"/>
          </p:nvPr>
        </p:nvSpPr>
        <p:spPr/>
        <p:txBody>
          <a:bodyPr/>
          <a:lstStyle/>
          <a:p>
            <a:r>
              <a:rPr lang="en-US" dirty="0"/>
              <a:t>The HTML source code</a:t>
            </a:r>
          </a:p>
        </p:txBody>
      </p:sp>
      <p:sp>
        <p:nvSpPr>
          <p:cNvPr id="21" name="Content Placeholder 20">
            <a:extLst>
              <a:ext uri="{FF2B5EF4-FFF2-40B4-BE49-F238E27FC236}">
                <a16:creationId xmlns:a16="http://schemas.microsoft.com/office/drawing/2014/main" id="{4F07FFE1-066A-9D4F-950D-D543B61981BC}"/>
              </a:ext>
            </a:extLst>
          </p:cNvPr>
          <p:cNvSpPr>
            <a:spLocks noGrp="1"/>
          </p:cNvSpPr>
          <p:nvPr>
            <p:ph sz="quarter" idx="11"/>
          </p:nvPr>
        </p:nvSpPr>
        <p:spPr/>
        <p:txBody>
          <a:bodyPr/>
          <a:lstStyle/>
          <a:p>
            <a:r>
              <a:rPr lang="en-US" dirty="0"/>
              <a:t>The CSS source code</a:t>
            </a:r>
          </a:p>
        </p:txBody>
      </p:sp>
      <p:pic>
        <p:nvPicPr>
          <p:cNvPr id="4" name="Picture 3">
            <a:extLst>
              <a:ext uri="{FF2B5EF4-FFF2-40B4-BE49-F238E27FC236}">
                <a16:creationId xmlns:a16="http://schemas.microsoft.com/office/drawing/2014/main" id="{993DC76E-A318-544B-95F2-8ECBE234EBAF}"/>
              </a:ext>
            </a:extLst>
          </p:cNvPr>
          <p:cNvPicPr>
            <a:picLocks noChangeAspect="1"/>
          </p:cNvPicPr>
          <p:nvPr/>
        </p:nvPicPr>
        <p:blipFill>
          <a:blip r:embed="rId3"/>
          <a:stretch>
            <a:fillRect/>
          </a:stretch>
        </p:blipFill>
        <p:spPr>
          <a:xfrm>
            <a:off x="475487" y="2318455"/>
            <a:ext cx="5422392" cy="3980483"/>
          </a:xfrm>
          <a:prstGeom prst="rect">
            <a:avLst/>
          </a:prstGeom>
        </p:spPr>
      </p:pic>
      <p:pic>
        <p:nvPicPr>
          <p:cNvPr id="7" name="Picture 6">
            <a:extLst>
              <a:ext uri="{FF2B5EF4-FFF2-40B4-BE49-F238E27FC236}">
                <a16:creationId xmlns:a16="http://schemas.microsoft.com/office/drawing/2014/main" id="{F63DEBF2-2DB8-F142-A957-FAC643FE2723}"/>
              </a:ext>
            </a:extLst>
          </p:cNvPr>
          <p:cNvPicPr>
            <a:picLocks noChangeAspect="1"/>
          </p:cNvPicPr>
          <p:nvPr/>
        </p:nvPicPr>
        <p:blipFill>
          <a:blip r:embed="rId4"/>
          <a:stretch>
            <a:fillRect/>
          </a:stretch>
        </p:blipFill>
        <p:spPr>
          <a:xfrm>
            <a:off x="6596884" y="2318455"/>
            <a:ext cx="5051589" cy="3980483"/>
          </a:xfrm>
          <a:prstGeom prst="rect">
            <a:avLst/>
          </a:prstGeom>
        </p:spPr>
      </p:pic>
    </p:spTree>
    <p:extLst>
      <p:ext uri="{BB962C8B-B14F-4D97-AF65-F5344CB8AC3E}">
        <p14:creationId xmlns:p14="http://schemas.microsoft.com/office/powerpoint/2010/main" val="400539253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CSS</a:t>
            </a:r>
          </a:p>
        </p:txBody>
      </p:sp>
      <p:sp>
        <p:nvSpPr>
          <p:cNvPr id="6" name="Content Placeholder 5">
            <a:extLst>
              <a:ext uri="{FF2B5EF4-FFF2-40B4-BE49-F238E27FC236}">
                <a16:creationId xmlns:a16="http://schemas.microsoft.com/office/drawing/2014/main" id="{47EE6C3A-5D34-8B47-8783-F0CB6969ADCE}"/>
              </a:ext>
            </a:extLst>
          </p:cNvPr>
          <p:cNvSpPr>
            <a:spLocks noGrp="1"/>
          </p:cNvSpPr>
          <p:nvPr>
            <p:ph sz="quarter" idx="10"/>
          </p:nvPr>
        </p:nvSpPr>
        <p:spPr/>
        <p:txBody>
          <a:bodyPr/>
          <a:lstStyle/>
          <a:p>
            <a:r>
              <a:rPr lang="en-US" dirty="0"/>
              <a:t>The result</a:t>
            </a:r>
          </a:p>
        </p:txBody>
      </p:sp>
      <p:sp>
        <p:nvSpPr>
          <p:cNvPr id="5" name="Text Placeholder 4">
            <a:extLst>
              <a:ext uri="{FF2B5EF4-FFF2-40B4-BE49-F238E27FC236}">
                <a16:creationId xmlns:a16="http://schemas.microsoft.com/office/drawing/2014/main" id="{A3A9EBAE-B5DD-EF47-9C88-63D7E9768A28}"/>
              </a:ext>
            </a:extLst>
          </p:cNvPr>
          <p:cNvSpPr>
            <a:spLocks noGrp="1"/>
          </p:cNvSpPr>
          <p:nvPr>
            <p:ph type="body" sz="quarter" idx="12"/>
          </p:nvPr>
        </p:nvSpPr>
        <p:spPr/>
        <p:txBody>
          <a:bodyPr/>
          <a:lstStyle/>
          <a:p>
            <a:r>
              <a:rPr lang="en-US" dirty="0"/>
              <a:t>Example (cont.)</a:t>
            </a:r>
          </a:p>
        </p:txBody>
      </p:sp>
      <p:pic>
        <p:nvPicPr>
          <p:cNvPr id="8" name="Picture 7">
            <a:extLst>
              <a:ext uri="{FF2B5EF4-FFF2-40B4-BE49-F238E27FC236}">
                <a16:creationId xmlns:a16="http://schemas.microsoft.com/office/drawing/2014/main" id="{ECA298EE-D05C-3F44-AB2A-C8BE8E822EB5}"/>
              </a:ext>
            </a:extLst>
          </p:cNvPr>
          <p:cNvPicPr>
            <a:picLocks noChangeAspect="1"/>
          </p:cNvPicPr>
          <p:nvPr/>
        </p:nvPicPr>
        <p:blipFill rotWithShape="1">
          <a:blip r:embed="rId3"/>
          <a:srcRect l="1723" t="1057" r="30232" b="14188"/>
          <a:stretch/>
        </p:blipFill>
        <p:spPr>
          <a:xfrm>
            <a:off x="8649778" y="1082489"/>
            <a:ext cx="2998694" cy="4693023"/>
          </a:xfrm>
          <a:prstGeom prst="rect">
            <a:avLst/>
          </a:prstGeom>
        </p:spPr>
      </p:pic>
      <p:pic>
        <p:nvPicPr>
          <p:cNvPr id="9" name="Picture 8">
            <a:extLst>
              <a:ext uri="{FF2B5EF4-FFF2-40B4-BE49-F238E27FC236}">
                <a16:creationId xmlns:a16="http://schemas.microsoft.com/office/drawing/2014/main" id="{359BDCF2-DC82-504B-BB57-AF3043BD3607}"/>
              </a:ext>
            </a:extLst>
          </p:cNvPr>
          <p:cNvPicPr>
            <a:picLocks noChangeAspect="1"/>
          </p:cNvPicPr>
          <p:nvPr/>
        </p:nvPicPr>
        <p:blipFill rotWithShape="1">
          <a:blip r:embed="rId4"/>
          <a:srcRect r="71539" b="56546"/>
          <a:stretch/>
        </p:blipFill>
        <p:spPr>
          <a:xfrm>
            <a:off x="2839284" y="2554300"/>
            <a:ext cx="1471109" cy="1749400"/>
          </a:xfrm>
          <a:prstGeom prst="rect">
            <a:avLst/>
          </a:prstGeom>
        </p:spPr>
      </p:pic>
      <p:sp>
        <p:nvSpPr>
          <p:cNvPr id="10" name="Striped Right Arrow 9">
            <a:extLst>
              <a:ext uri="{FF2B5EF4-FFF2-40B4-BE49-F238E27FC236}">
                <a16:creationId xmlns:a16="http://schemas.microsoft.com/office/drawing/2014/main" id="{32429915-072D-2847-BC0D-062B2FB89DE6}"/>
              </a:ext>
            </a:extLst>
          </p:cNvPr>
          <p:cNvSpPr/>
          <p:nvPr/>
        </p:nvSpPr>
        <p:spPr>
          <a:xfrm>
            <a:off x="5485003" y="3052482"/>
            <a:ext cx="1990165" cy="75303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73719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JavaScript</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lstStyle/>
          <a:p>
            <a:r>
              <a:rPr lang="en-US" dirty="0"/>
              <a:t>Bring your HTML to life</a:t>
            </a:r>
          </a:p>
        </p:txBody>
      </p:sp>
    </p:spTree>
    <p:extLst>
      <p:ext uri="{BB962C8B-B14F-4D97-AF65-F5344CB8AC3E}">
        <p14:creationId xmlns:p14="http://schemas.microsoft.com/office/powerpoint/2010/main" val="357215945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322D-7B24-A344-B150-F21631CC6367}"/>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83AC825B-E0E1-9540-8CC7-929E67F67562}"/>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E4FB639-D1B9-5C40-AD10-AF040E7B1BFB}"/>
              </a:ext>
            </a:extLst>
          </p:cNvPr>
          <p:cNvPicPr>
            <a:picLocks noChangeAspect="1"/>
          </p:cNvPicPr>
          <p:nvPr/>
        </p:nvPicPr>
        <p:blipFill>
          <a:blip r:embed="rId3"/>
          <a:stretch>
            <a:fillRect/>
          </a:stretch>
        </p:blipFill>
        <p:spPr>
          <a:xfrm>
            <a:off x="-1" y="819242"/>
            <a:ext cx="12188825" cy="5219516"/>
          </a:xfrm>
          <a:prstGeom prst="rect">
            <a:avLst/>
          </a:prstGeom>
        </p:spPr>
      </p:pic>
    </p:spTree>
    <p:extLst>
      <p:ext uri="{BB962C8B-B14F-4D97-AF65-F5344CB8AC3E}">
        <p14:creationId xmlns:p14="http://schemas.microsoft.com/office/powerpoint/2010/main" val="34732077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JavaScript</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History</a:t>
            </a:r>
          </a:p>
          <a:p>
            <a:r>
              <a:rPr lang="en-US" dirty="0">
                <a:solidFill>
                  <a:srgbClr val="283D40"/>
                </a:solidFill>
              </a:rPr>
              <a:t>JavaScript</a:t>
            </a:r>
            <a:r>
              <a:rPr lang="ar-SA" dirty="0">
                <a:solidFill>
                  <a:srgbClr val="283D40"/>
                </a:solidFill>
              </a:rPr>
              <a:t> </a:t>
            </a:r>
            <a:r>
              <a:rPr lang="en-US" dirty="0">
                <a:solidFill>
                  <a:srgbClr val="283D40"/>
                </a:solidFill>
              </a:rPr>
              <a:t>language characteristics</a:t>
            </a:r>
          </a:p>
          <a:p>
            <a:r>
              <a:rPr lang="he-IL" dirty="0">
                <a:solidFill>
                  <a:srgbClr val="283D40"/>
                </a:solidFill>
              </a:rPr>
              <a:t>DOM</a:t>
            </a:r>
          </a:p>
          <a:p>
            <a:r>
              <a:rPr lang="en-US" dirty="0">
                <a:solidFill>
                  <a:srgbClr val="283D40"/>
                </a:solidFill>
              </a:rPr>
              <a:t>Code samples</a:t>
            </a:r>
          </a:p>
          <a:p>
            <a:r>
              <a:rPr lang="en-US" dirty="0">
                <a:solidFill>
                  <a:srgbClr val="283D40"/>
                </a:solidFill>
              </a:rPr>
              <a:t>Review parts of the calculator code</a:t>
            </a:r>
          </a:p>
          <a:p>
            <a:endParaRPr lang="en-US" dirty="0">
              <a:solidFill>
                <a:srgbClr val="283D40"/>
              </a:solidFill>
            </a:endParaRP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The web programming language</a:t>
            </a:r>
          </a:p>
        </p:txBody>
      </p:sp>
      <p:sp>
        <p:nvSpPr>
          <p:cNvPr id="3" name="Rectangle 2">
            <a:extLst>
              <a:ext uri="{FF2B5EF4-FFF2-40B4-BE49-F238E27FC236}">
                <a16:creationId xmlns:a16="http://schemas.microsoft.com/office/drawing/2014/main" id="{4E1AE9CD-31E0-7B49-89B6-F7A31BD035A5}"/>
              </a:ext>
            </a:extLst>
          </p:cNvPr>
          <p:cNvSpPr/>
          <p:nvPr/>
        </p:nvSpPr>
        <p:spPr>
          <a:xfrm>
            <a:off x="6094413" y="0"/>
            <a:ext cx="6094412" cy="6858000"/>
          </a:xfrm>
          <a:prstGeom prst="rect">
            <a:avLst/>
          </a:prstGeom>
          <a:solidFill>
            <a:srgbClr val="282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5F0B9B39-3D5D-E948-BE3F-12BAE567C3BF}"/>
              </a:ext>
            </a:extLst>
          </p:cNvPr>
          <p:cNvPicPr>
            <a:picLocks noGrp="1" noChangeAspect="1"/>
          </p:cNvPicPr>
          <p:nvPr>
            <p:ph type="pic" sz="quarter" idx="13"/>
          </p:nvPr>
        </p:nvPicPr>
        <p:blipFill>
          <a:blip r:embed="rId3"/>
          <a:stretch>
            <a:fillRect/>
          </a:stretch>
        </p:blipFill>
        <p:spPr>
          <a:xfrm>
            <a:off x="6093571" y="1"/>
            <a:ext cx="6095254" cy="6858000"/>
          </a:xfrm>
          <a:prstGeom prst="rect">
            <a:avLst/>
          </a:prstGeom>
        </p:spPr>
      </p:pic>
    </p:spTree>
    <p:extLst>
      <p:ext uri="{BB962C8B-B14F-4D97-AF65-F5344CB8AC3E}">
        <p14:creationId xmlns:p14="http://schemas.microsoft.com/office/powerpoint/2010/main" val="305246190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6E5F-2D52-4844-81C7-98B89E35EE47}"/>
              </a:ext>
            </a:extLst>
          </p:cNvPr>
          <p:cNvSpPr>
            <a:spLocks noGrp="1"/>
          </p:cNvSpPr>
          <p:nvPr>
            <p:ph type="title"/>
          </p:nvPr>
        </p:nvSpPr>
        <p:spPr/>
        <p:txBody>
          <a:bodyPr/>
          <a:lstStyle/>
          <a:p>
            <a:r>
              <a:rPr lang="en-US" dirty="0"/>
              <a:t>JavaScript History</a:t>
            </a:r>
          </a:p>
        </p:txBody>
      </p:sp>
      <p:sp>
        <p:nvSpPr>
          <p:cNvPr id="19" name="Pentagon 14">
            <a:extLst>
              <a:ext uri="{FF2B5EF4-FFF2-40B4-BE49-F238E27FC236}">
                <a16:creationId xmlns:a16="http://schemas.microsoft.com/office/drawing/2014/main" id="{DB05F01D-099C-4638-A887-F8DA0E602594}"/>
              </a:ext>
            </a:extLst>
          </p:cNvPr>
          <p:cNvSpPr/>
          <p:nvPr/>
        </p:nvSpPr>
        <p:spPr bwMode="gray">
          <a:xfrm>
            <a:off x="1589" y="1219200"/>
            <a:ext cx="11655424" cy="1588418"/>
          </a:xfrm>
          <a:prstGeom prst="homePlate">
            <a:avLst>
              <a:gd name="adj" fmla="val 32288"/>
            </a:avLst>
          </a:prstGeom>
          <a:solidFill>
            <a:srgbClr val="B0E1CE"/>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200" dirty="0"/>
          </a:p>
        </p:txBody>
      </p:sp>
      <p:sp>
        <p:nvSpPr>
          <p:cNvPr id="20" name="Rectangle 19">
            <a:extLst>
              <a:ext uri="{FF2B5EF4-FFF2-40B4-BE49-F238E27FC236}">
                <a16:creationId xmlns:a16="http://schemas.microsoft.com/office/drawing/2014/main" id="{3A48D03F-1DF0-49BC-ACCE-E64D773B1E8D}"/>
              </a:ext>
            </a:extLst>
          </p:cNvPr>
          <p:cNvSpPr/>
          <p:nvPr/>
        </p:nvSpPr>
        <p:spPr bwMode="gray">
          <a:xfrm>
            <a:off x="531812" y="2151434"/>
            <a:ext cx="2158633"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Pre-ES</a:t>
            </a:r>
          </a:p>
        </p:txBody>
      </p:sp>
      <p:sp>
        <p:nvSpPr>
          <p:cNvPr id="22" name="Rectangle 21">
            <a:extLst>
              <a:ext uri="{FF2B5EF4-FFF2-40B4-BE49-F238E27FC236}">
                <a16:creationId xmlns:a16="http://schemas.microsoft.com/office/drawing/2014/main" id="{F2FAAB62-1FE9-4BD1-9248-BCF8C537A1A0}"/>
              </a:ext>
            </a:extLst>
          </p:cNvPr>
          <p:cNvSpPr/>
          <p:nvPr/>
        </p:nvSpPr>
        <p:spPr bwMode="gray">
          <a:xfrm>
            <a:off x="531813" y="2809240"/>
            <a:ext cx="2158632"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1995</a:t>
            </a:r>
          </a:p>
          <a:p>
            <a:pPr marL="173038" indent="-173038">
              <a:lnSpc>
                <a:spcPct val="90000"/>
              </a:lnSpc>
              <a:spcBef>
                <a:spcPts val="1200"/>
              </a:spcBef>
              <a:buClr>
                <a:schemeClr val="tx1"/>
              </a:buClr>
              <a:buFont typeface="Arial" charset="0"/>
              <a:buChar char="•"/>
            </a:pPr>
            <a:r>
              <a:rPr lang="en-US" sz="1600" dirty="0">
                <a:solidFill>
                  <a:schemeClr val="tx1"/>
                </a:solidFill>
              </a:rPr>
              <a:t>Brendan </a:t>
            </a:r>
            <a:r>
              <a:rPr lang="en-US" sz="1600" dirty="0" err="1">
                <a:solidFill>
                  <a:schemeClr val="tx1"/>
                </a:solidFill>
              </a:rPr>
              <a:t>Eich</a:t>
            </a:r>
            <a:r>
              <a:rPr lang="en-US" sz="1600" dirty="0">
                <a:solidFill>
                  <a:schemeClr val="tx1"/>
                </a:solidFill>
              </a:rPr>
              <a:t> </a:t>
            </a:r>
          </a:p>
          <a:p>
            <a:pPr marL="173038" indent="-173038">
              <a:lnSpc>
                <a:spcPct val="90000"/>
              </a:lnSpc>
              <a:spcBef>
                <a:spcPts val="1200"/>
              </a:spcBef>
              <a:buClr>
                <a:schemeClr val="tx1"/>
              </a:buClr>
              <a:buFont typeface="Arial" charset="0"/>
              <a:buChar char="•"/>
            </a:pPr>
            <a:r>
              <a:rPr lang="en-US" sz="1600" dirty="0">
                <a:solidFill>
                  <a:schemeClr val="tx1"/>
                </a:solidFill>
              </a:rPr>
              <a:t>Developed by Mozilla </a:t>
            </a:r>
          </a:p>
          <a:p>
            <a:pPr marL="173038" indent="-173038">
              <a:lnSpc>
                <a:spcPct val="90000"/>
              </a:lnSpc>
              <a:spcBef>
                <a:spcPts val="1200"/>
              </a:spcBef>
              <a:buClr>
                <a:schemeClr val="tx1"/>
              </a:buClr>
              <a:buFont typeface="Arial" charset="0"/>
              <a:buChar char="•"/>
            </a:pPr>
            <a:r>
              <a:rPr lang="en-US" sz="1600" dirty="0">
                <a:solidFill>
                  <a:schemeClr val="tx1"/>
                </a:solidFill>
              </a:rPr>
              <a:t>Deployed Netscape Navigator 2.0</a:t>
            </a:r>
          </a:p>
        </p:txBody>
      </p:sp>
      <p:sp>
        <p:nvSpPr>
          <p:cNvPr id="24" name="Rectangle 23">
            <a:extLst>
              <a:ext uri="{FF2B5EF4-FFF2-40B4-BE49-F238E27FC236}">
                <a16:creationId xmlns:a16="http://schemas.microsoft.com/office/drawing/2014/main" id="{ED0830CA-4BA4-4348-871E-8D662581C865}"/>
              </a:ext>
            </a:extLst>
          </p:cNvPr>
          <p:cNvSpPr/>
          <p:nvPr/>
        </p:nvSpPr>
        <p:spPr bwMode="gray">
          <a:xfrm>
            <a:off x="3297359" y="2149813"/>
            <a:ext cx="1993538"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ES1-3 (-4)</a:t>
            </a:r>
          </a:p>
        </p:txBody>
      </p:sp>
      <p:sp>
        <p:nvSpPr>
          <p:cNvPr id="25" name="Rectangle 24">
            <a:extLst>
              <a:ext uri="{FF2B5EF4-FFF2-40B4-BE49-F238E27FC236}">
                <a16:creationId xmlns:a16="http://schemas.microsoft.com/office/drawing/2014/main" id="{4557B089-3F9E-4C8A-ABE1-5C28C8330D14}"/>
              </a:ext>
            </a:extLst>
          </p:cNvPr>
          <p:cNvSpPr/>
          <p:nvPr/>
        </p:nvSpPr>
        <p:spPr bwMode="gray">
          <a:xfrm>
            <a:off x="3297359" y="2809240"/>
            <a:ext cx="199353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1997-1999</a:t>
            </a:r>
          </a:p>
          <a:p>
            <a:pPr marL="173038" indent="-173038">
              <a:lnSpc>
                <a:spcPct val="90000"/>
              </a:lnSpc>
              <a:spcBef>
                <a:spcPts val="1200"/>
              </a:spcBef>
              <a:buClr>
                <a:schemeClr val="tx1"/>
              </a:buClr>
              <a:buFont typeface="Arial" charset="0"/>
              <a:buChar char="•"/>
            </a:pPr>
            <a:r>
              <a:rPr lang="en-US" sz="1600" dirty="0">
                <a:solidFill>
                  <a:schemeClr val="tx1"/>
                </a:solidFill>
              </a:rPr>
              <a:t>Versions 1 - 3</a:t>
            </a:r>
          </a:p>
          <a:p>
            <a:pPr marL="173038" indent="-173038">
              <a:lnSpc>
                <a:spcPct val="90000"/>
              </a:lnSpc>
              <a:spcBef>
                <a:spcPts val="1200"/>
              </a:spcBef>
              <a:buClr>
                <a:schemeClr val="tx1"/>
              </a:buClr>
              <a:buFont typeface="Arial" charset="0"/>
              <a:buChar char="•"/>
            </a:pPr>
            <a:r>
              <a:rPr lang="en-US" sz="1600" dirty="0">
                <a:solidFill>
                  <a:schemeClr val="tx1"/>
                </a:solidFill>
              </a:rPr>
              <a:t>Standard specifications</a:t>
            </a:r>
          </a:p>
          <a:p>
            <a:pPr marL="173038" indent="-173038">
              <a:lnSpc>
                <a:spcPct val="90000"/>
              </a:lnSpc>
              <a:spcBef>
                <a:spcPts val="1200"/>
              </a:spcBef>
              <a:buClr>
                <a:schemeClr val="tx1"/>
              </a:buClr>
              <a:buFont typeface="Arial" charset="0"/>
              <a:buChar char="•"/>
            </a:pPr>
            <a:r>
              <a:rPr lang="en-US" sz="1600" dirty="0">
                <a:solidFill>
                  <a:schemeClr val="tx1"/>
                </a:solidFill>
              </a:rPr>
              <a:t>ECMAScript4 was dropped due to political differences</a:t>
            </a: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
        <p:nvSpPr>
          <p:cNvPr id="26" name="Rectangle 25">
            <a:extLst>
              <a:ext uri="{FF2B5EF4-FFF2-40B4-BE49-F238E27FC236}">
                <a16:creationId xmlns:a16="http://schemas.microsoft.com/office/drawing/2014/main" id="{F0B831DF-19D8-49D5-B171-736FFE955301}"/>
              </a:ext>
            </a:extLst>
          </p:cNvPr>
          <p:cNvSpPr/>
          <p:nvPr/>
        </p:nvSpPr>
        <p:spPr bwMode="gray">
          <a:xfrm>
            <a:off x="6062905" y="2153574"/>
            <a:ext cx="1993538"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ECMAScript 5</a:t>
            </a:r>
          </a:p>
        </p:txBody>
      </p:sp>
      <p:sp>
        <p:nvSpPr>
          <p:cNvPr id="27" name="Rectangle 26">
            <a:extLst>
              <a:ext uri="{FF2B5EF4-FFF2-40B4-BE49-F238E27FC236}">
                <a16:creationId xmlns:a16="http://schemas.microsoft.com/office/drawing/2014/main" id="{57776370-2DA6-4B9D-8B65-B555CEE863EE}"/>
              </a:ext>
            </a:extLst>
          </p:cNvPr>
          <p:cNvSpPr/>
          <p:nvPr/>
        </p:nvSpPr>
        <p:spPr bwMode="gray">
          <a:xfrm>
            <a:off x="6062905" y="2809240"/>
            <a:ext cx="199353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2009 - 2011</a:t>
            </a:r>
          </a:p>
          <a:p>
            <a:pPr marL="173038" indent="-173038">
              <a:lnSpc>
                <a:spcPct val="90000"/>
              </a:lnSpc>
              <a:spcBef>
                <a:spcPts val="1200"/>
              </a:spcBef>
              <a:buClr>
                <a:schemeClr val="tx1"/>
              </a:buClr>
              <a:buFont typeface="Arial" charset="0"/>
              <a:buChar char="•"/>
            </a:pPr>
            <a:r>
              <a:rPr lang="en-US" sz="1600" dirty="0">
                <a:solidFill>
                  <a:schemeClr val="tx1"/>
                </a:solidFill>
              </a:rPr>
              <a:t>Harmony version</a:t>
            </a:r>
          </a:p>
          <a:p>
            <a:pPr marL="173038" indent="-173038">
              <a:lnSpc>
                <a:spcPct val="90000"/>
              </a:lnSpc>
              <a:spcBef>
                <a:spcPts val="1200"/>
              </a:spcBef>
              <a:buClr>
                <a:schemeClr val="tx1"/>
              </a:buClr>
              <a:buFont typeface="Arial" charset="0"/>
              <a:buChar char="•"/>
            </a:pPr>
            <a:r>
              <a:rPr lang="en-US" sz="1600" dirty="0">
                <a:solidFill>
                  <a:schemeClr val="tx1"/>
                </a:solidFill>
              </a:rPr>
              <a:t>Strict mode</a:t>
            </a:r>
          </a:p>
          <a:p>
            <a:pPr marL="173038" indent="-173038">
              <a:lnSpc>
                <a:spcPct val="90000"/>
              </a:lnSpc>
              <a:spcBef>
                <a:spcPts val="1200"/>
              </a:spcBef>
              <a:buClr>
                <a:schemeClr val="tx1"/>
              </a:buClr>
              <a:buFont typeface="Arial" charset="0"/>
              <a:buChar char="•"/>
            </a:pPr>
            <a:r>
              <a:rPr lang="en-US" sz="1600" dirty="0">
                <a:solidFill>
                  <a:schemeClr val="tx1"/>
                </a:solidFill>
              </a:rPr>
              <a:t>Getters/setters</a:t>
            </a:r>
          </a:p>
          <a:p>
            <a:pPr marL="173038" indent="-173038">
              <a:lnSpc>
                <a:spcPct val="90000"/>
              </a:lnSpc>
              <a:spcBef>
                <a:spcPts val="1200"/>
              </a:spcBef>
              <a:buClr>
                <a:schemeClr val="tx1"/>
              </a:buClr>
              <a:buFont typeface="Arial" charset="0"/>
              <a:buChar char="•"/>
            </a:pPr>
            <a:r>
              <a:rPr lang="en-US" sz="1600" dirty="0">
                <a:solidFill>
                  <a:schemeClr val="tx1"/>
                </a:solidFill>
              </a:rPr>
              <a:t>JSON</a:t>
            </a:r>
          </a:p>
          <a:p>
            <a:pPr>
              <a:lnSpc>
                <a:spcPct val="90000"/>
              </a:lnSpc>
              <a:spcBef>
                <a:spcPts val="1200"/>
              </a:spcBef>
              <a:buClr>
                <a:schemeClr val="tx1"/>
              </a:buClr>
            </a:pPr>
            <a:endParaRPr lang="en-US" sz="1600" dirty="0">
              <a:solidFill>
                <a:schemeClr val="tx1"/>
              </a:solidFill>
            </a:endParaRPr>
          </a:p>
        </p:txBody>
      </p:sp>
      <p:sp>
        <p:nvSpPr>
          <p:cNvPr id="28" name="Rectangle 27">
            <a:extLst>
              <a:ext uri="{FF2B5EF4-FFF2-40B4-BE49-F238E27FC236}">
                <a16:creationId xmlns:a16="http://schemas.microsoft.com/office/drawing/2014/main" id="{8FFCFD07-8204-4348-8A3A-9E81432DCF4C}"/>
              </a:ext>
            </a:extLst>
          </p:cNvPr>
          <p:cNvSpPr/>
          <p:nvPr/>
        </p:nvSpPr>
        <p:spPr bwMode="gray">
          <a:xfrm>
            <a:off x="8828451" y="2152057"/>
            <a:ext cx="1993538"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err="1">
                <a:solidFill>
                  <a:schemeClr val="bg1"/>
                </a:solidFill>
                <a:latin typeface="+mj-lt"/>
              </a:rPr>
              <a:t>ES.Next</a:t>
            </a:r>
            <a:endParaRPr lang="en-US" sz="2000" b="1" dirty="0">
              <a:solidFill>
                <a:schemeClr val="bg1"/>
              </a:solidFill>
              <a:latin typeface="+mj-lt"/>
            </a:endParaRPr>
          </a:p>
        </p:txBody>
      </p:sp>
      <p:sp>
        <p:nvSpPr>
          <p:cNvPr id="29" name="Rectangle 28">
            <a:extLst>
              <a:ext uri="{FF2B5EF4-FFF2-40B4-BE49-F238E27FC236}">
                <a16:creationId xmlns:a16="http://schemas.microsoft.com/office/drawing/2014/main" id="{5AEC783D-A0E4-4E4A-92E9-D63572552AB5}"/>
              </a:ext>
            </a:extLst>
          </p:cNvPr>
          <p:cNvSpPr/>
          <p:nvPr/>
        </p:nvSpPr>
        <p:spPr bwMode="gray">
          <a:xfrm>
            <a:off x="8828451" y="2809863"/>
            <a:ext cx="199353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ES6 - 2015</a:t>
            </a:r>
          </a:p>
          <a:p>
            <a:pPr marL="173038" indent="-173038">
              <a:lnSpc>
                <a:spcPct val="90000"/>
              </a:lnSpc>
              <a:spcBef>
                <a:spcPts val="1200"/>
              </a:spcBef>
              <a:buClr>
                <a:schemeClr val="tx1"/>
              </a:buClr>
              <a:buFont typeface="Arial" charset="0"/>
              <a:buChar char="•"/>
            </a:pPr>
            <a:r>
              <a:rPr lang="en-US" sz="1600" dirty="0">
                <a:solidFill>
                  <a:schemeClr val="tx1"/>
                </a:solidFill>
              </a:rPr>
              <a:t>Yearly releases</a:t>
            </a:r>
          </a:p>
          <a:p>
            <a:pPr marL="173038" indent="-173038">
              <a:lnSpc>
                <a:spcPct val="90000"/>
              </a:lnSpc>
              <a:spcBef>
                <a:spcPts val="1200"/>
              </a:spcBef>
              <a:buClr>
                <a:schemeClr val="tx1"/>
              </a:buClr>
              <a:buFont typeface="Arial" charset="0"/>
              <a:buChar char="•"/>
            </a:pPr>
            <a:r>
              <a:rPr lang="en-US" sz="1600" dirty="0">
                <a:solidFill>
                  <a:schemeClr val="tx1"/>
                </a:solidFill>
              </a:rPr>
              <a:t>ES6 – ES9 today</a:t>
            </a:r>
          </a:p>
          <a:p>
            <a:pPr marL="173038" indent="-173038">
              <a:lnSpc>
                <a:spcPct val="90000"/>
              </a:lnSpc>
              <a:spcBef>
                <a:spcPts val="1200"/>
              </a:spcBef>
              <a:buClr>
                <a:schemeClr val="tx1"/>
              </a:buClr>
              <a:buFont typeface="Arial" charset="0"/>
              <a:buChar char="•"/>
            </a:pPr>
            <a:r>
              <a:rPr lang="en-US" sz="1600" dirty="0">
                <a:solidFill>
                  <a:schemeClr val="tx1"/>
                </a:solidFill>
              </a:rPr>
              <a:t>New syntax</a:t>
            </a:r>
          </a:p>
          <a:p>
            <a:pPr marL="173038" indent="-173038">
              <a:lnSpc>
                <a:spcPct val="90000"/>
              </a:lnSpc>
              <a:spcBef>
                <a:spcPts val="1200"/>
              </a:spcBef>
              <a:buClr>
                <a:schemeClr val="tx1"/>
              </a:buClr>
              <a:buFont typeface="Arial" charset="0"/>
              <a:buChar char="•"/>
            </a:pPr>
            <a:r>
              <a:rPr lang="en-US" sz="1600" dirty="0">
                <a:solidFill>
                  <a:schemeClr val="tx1"/>
                </a:solidFill>
              </a:rPr>
              <a:t>Enrich the language with new features</a:t>
            </a:r>
          </a:p>
        </p:txBody>
      </p:sp>
    </p:spTree>
    <p:extLst>
      <p:ext uri="{BB962C8B-B14F-4D97-AF65-F5344CB8AC3E}">
        <p14:creationId xmlns:p14="http://schemas.microsoft.com/office/powerpoint/2010/main" val="9580765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6E5F-2D52-4844-81C7-98B89E35EE47}"/>
              </a:ext>
            </a:extLst>
          </p:cNvPr>
          <p:cNvSpPr>
            <a:spLocks noGrp="1"/>
          </p:cNvSpPr>
          <p:nvPr>
            <p:ph type="title"/>
          </p:nvPr>
        </p:nvSpPr>
        <p:spPr>
          <a:xfrm>
            <a:off x="449771" y="334699"/>
            <a:ext cx="11207242" cy="668692"/>
          </a:xfrm>
        </p:spPr>
        <p:txBody>
          <a:bodyPr/>
          <a:lstStyle/>
          <a:p>
            <a:r>
              <a:rPr lang="en-US" dirty="0">
                <a:solidFill>
                  <a:srgbClr val="283D40"/>
                </a:solidFill>
              </a:rPr>
              <a:t>JavaScript</a:t>
            </a:r>
            <a:r>
              <a:rPr lang="ar-SA" dirty="0">
                <a:solidFill>
                  <a:srgbClr val="283D40"/>
                </a:solidFill>
              </a:rPr>
              <a:t> </a:t>
            </a:r>
            <a:r>
              <a:rPr lang="en-US" dirty="0">
                <a:solidFill>
                  <a:srgbClr val="283D40"/>
                </a:solidFill>
              </a:rPr>
              <a:t>language characteristics</a:t>
            </a:r>
          </a:p>
        </p:txBody>
      </p:sp>
      <p:sp>
        <p:nvSpPr>
          <p:cNvPr id="20" name="Rectangle 19">
            <a:extLst>
              <a:ext uri="{FF2B5EF4-FFF2-40B4-BE49-F238E27FC236}">
                <a16:creationId xmlns:a16="http://schemas.microsoft.com/office/drawing/2014/main" id="{3A48D03F-1DF0-49BC-ACCE-E64D773B1E8D}"/>
              </a:ext>
            </a:extLst>
          </p:cNvPr>
          <p:cNvSpPr/>
          <p:nvPr/>
        </p:nvSpPr>
        <p:spPr bwMode="gray">
          <a:xfrm>
            <a:off x="9501704" y="1905504"/>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multi-paradigm</a:t>
            </a:r>
          </a:p>
        </p:txBody>
      </p:sp>
      <p:sp>
        <p:nvSpPr>
          <p:cNvPr id="21" name="Rectangle 20">
            <a:extLst>
              <a:ext uri="{FF2B5EF4-FFF2-40B4-BE49-F238E27FC236}">
                <a16:creationId xmlns:a16="http://schemas.microsoft.com/office/drawing/2014/main" id="{1969B70C-7ACC-46CE-9A3E-D50D01BA9619}"/>
              </a:ext>
            </a:extLst>
          </p:cNvPr>
          <p:cNvSpPr/>
          <p:nvPr/>
        </p:nvSpPr>
        <p:spPr bwMode="gray">
          <a:xfrm>
            <a:off x="7238720" y="1905504"/>
            <a:ext cx="2155308"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Prototype-base</a:t>
            </a:r>
          </a:p>
        </p:txBody>
      </p:sp>
      <p:sp>
        <p:nvSpPr>
          <p:cNvPr id="22" name="Rectangle 21">
            <a:extLst>
              <a:ext uri="{FF2B5EF4-FFF2-40B4-BE49-F238E27FC236}">
                <a16:creationId xmlns:a16="http://schemas.microsoft.com/office/drawing/2014/main" id="{F2FAAB62-1FE9-4BD1-9248-BCF8C537A1A0}"/>
              </a:ext>
            </a:extLst>
          </p:cNvPr>
          <p:cNvSpPr/>
          <p:nvPr/>
        </p:nvSpPr>
        <p:spPr bwMode="gray">
          <a:xfrm>
            <a:off x="9501703"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Event driven</a:t>
            </a:r>
          </a:p>
          <a:p>
            <a:pPr marL="173038" indent="-173038">
              <a:lnSpc>
                <a:spcPct val="90000"/>
              </a:lnSpc>
              <a:spcBef>
                <a:spcPts val="1200"/>
              </a:spcBef>
              <a:buClr>
                <a:schemeClr val="tx1"/>
              </a:buClr>
              <a:buFont typeface="Arial" charset="0"/>
              <a:buChar char="•"/>
            </a:pPr>
            <a:r>
              <a:rPr lang="en-US" sz="1600" dirty="0">
                <a:solidFill>
                  <a:schemeClr val="tx1"/>
                </a:solidFill>
              </a:rPr>
              <a:t>Functional</a:t>
            </a:r>
          </a:p>
          <a:p>
            <a:pPr marL="173038" indent="-173038">
              <a:lnSpc>
                <a:spcPct val="90000"/>
              </a:lnSpc>
              <a:spcBef>
                <a:spcPts val="1200"/>
              </a:spcBef>
              <a:buClr>
                <a:schemeClr val="tx1"/>
              </a:buClr>
              <a:buFont typeface="Arial" charset="0"/>
              <a:buChar char="•"/>
            </a:pPr>
            <a:r>
              <a:rPr lang="en-US" sz="1600" dirty="0">
                <a:solidFill>
                  <a:schemeClr val="tx1"/>
                </a:solidFill>
              </a:rPr>
              <a:t>Imperative</a:t>
            </a:r>
          </a:p>
          <a:p>
            <a:pPr marL="630078" lvl="1" indent="-173038">
              <a:lnSpc>
                <a:spcPct val="90000"/>
              </a:lnSpc>
              <a:spcBef>
                <a:spcPts val="1200"/>
              </a:spcBef>
              <a:buClr>
                <a:schemeClr val="tx1"/>
              </a:buClr>
              <a:buFont typeface="Arial" charset="0"/>
              <a:buChar char="•"/>
            </a:pPr>
            <a:r>
              <a:rPr lang="en-US" sz="1600" dirty="0">
                <a:solidFill>
                  <a:schemeClr val="tx1"/>
                </a:solidFill>
              </a:rPr>
              <a:t>Prototype</a:t>
            </a:r>
          </a:p>
          <a:p>
            <a:pPr marL="630078" lvl="1" indent="-173038">
              <a:lnSpc>
                <a:spcPct val="90000"/>
              </a:lnSpc>
              <a:spcBef>
                <a:spcPts val="1200"/>
              </a:spcBef>
              <a:buClr>
                <a:schemeClr val="tx1"/>
              </a:buClr>
              <a:buFont typeface="Arial" charset="0"/>
              <a:buChar char="•"/>
            </a:pPr>
            <a:r>
              <a:rPr lang="en-US" sz="1600" dirty="0">
                <a:solidFill>
                  <a:schemeClr val="tx1"/>
                </a:solidFill>
              </a:rPr>
              <a:t>OO</a:t>
            </a:r>
          </a:p>
        </p:txBody>
      </p:sp>
      <p:sp>
        <p:nvSpPr>
          <p:cNvPr id="23" name="Rectangle 22">
            <a:extLst>
              <a:ext uri="{FF2B5EF4-FFF2-40B4-BE49-F238E27FC236}">
                <a16:creationId xmlns:a16="http://schemas.microsoft.com/office/drawing/2014/main" id="{730E5F3D-1F83-496A-B862-C2A003F4FEB2}"/>
              </a:ext>
            </a:extLst>
          </p:cNvPr>
          <p:cNvSpPr/>
          <p:nvPr/>
        </p:nvSpPr>
        <p:spPr bwMode="gray">
          <a:xfrm>
            <a:off x="7238720" y="2507083"/>
            <a:ext cx="215530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Style of OOP</a:t>
            </a:r>
          </a:p>
          <a:p>
            <a:pPr marL="173038" indent="-173038">
              <a:lnSpc>
                <a:spcPct val="90000"/>
              </a:lnSpc>
              <a:spcBef>
                <a:spcPts val="1200"/>
              </a:spcBef>
              <a:buClr>
                <a:schemeClr val="tx1"/>
              </a:buClr>
              <a:buFont typeface="Arial" charset="0"/>
              <a:buChar char="•"/>
            </a:pPr>
            <a:r>
              <a:rPr lang="en-US" sz="1600" dirty="0">
                <a:solidFill>
                  <a:schemeClr val="tx1"/>
                </a:solidFill>
              </a:rPr>
              <a:t>Objects inherit from objects</a:t>
            </a:r>
          </a:p>
          <a:p>
            <a:pPr marL="173038" indent="-173038">
              <a:lnSpc>
                <a:spcPct val="90000"/>
              </a:lnSpc>
              <a:spcBef>
                <a:spcPts val="1200"/>
              </a:spcBef>
              <a:buClr>
                <a:schemeClr val="tx1"/>
              </a:buClr>
              <a:buFont typeface="Arial" charset="0"/>
              <a:buChar char="•"/>
            </a:pPr>
            <a:r>
              <a:rPr lang="en-US" sz="1600" dirty="0">
                <a:solidFill>
                  <a:schemeClr val="tx1"/>
                </a:solidFill>
              </a:rPr>
              <a:t>No explicit class</a:t>
            </a:r>
          </a:p>
        </p:txBody>
      </p:sp>
      <p:sp>
        <p:nvSpPr>
          <p:cNvPr id="24" name="Rectangle 23">
            <a:extLst>
              <a:ext uri="{FF2B5EF4-FFF2-40B4-BE49-F238E27FC236}">
                <a16:creationId xmlns:a16="http://schemas.microsoft.com/office/drawing/2014/main" id="{ED0830CA-4BA4-4348-871E-8D662581C865}"/>
              </a:ext>
            </a:extLst>
          </p:cNvPr>
          <p:cNvSpPr/>
          <p:nvPr/>
        </p:nvSpPr>
        <p:spPr bwMode="gray">
          <a:xfrm>
            <a:off x="449771" y="1908199"/>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Interpreted</a:t>
            </a:r>
          </a:p>
        </p:txBody>
      </p:sp>
      <p:sp>
        <p:nvSpPr>
          <p:cNvPr id="25" name="Rectangle 24">
            <a:extLst>
              <a:ext uri="{FF2B5EF4-FFF2-40B4-BE49-F238E27FC236}">
                <a16:creationId xmlns:a16="http://schemas.microsoft.com/office/drawing/2014/main" id="{4557B089-3F9E-4C8A-ABE1-5C28C8330D14}"/>
              </a:ext>
            </a:extLst>
          </p:cNvPr>
          <p:cNvSpPr/>
          <p:nvPr/>
        </p:nvSpPr>
        <p:spPr bwMode="gray">
          <a:xfrm>
            <a:off x="449771"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No compiling</a:t>
            </a:r>
          </a:p>
          <a:p>
            <a:pPr marL="173038" indent="-173038">
              <a:lnSpc>
                <a:spcPct val="90000"/>
              </a:lnSpc>
              <a:spcBef>
                <a:spcPts val="1200"/>
              </a:spcBef>
              <a:buClr>
                <a:schemeClr val="tx1"/>
              </a:buClr>
              <a:buFont typeface="Arial" charset="0"/>
              <a:buChar char="•"/>
            </a:pPr>
            <a:r>
              <a:rPr lang="en-US" sz="1600" dirty="0">
                <a:solidFill>
                  <a:schemeClr val="tx1"/>
                </a:solidFill>
              </a:rPr>
              <a:t>Directly executed on the interpreter</a:t>
            </a:r>
          </a:p>
          <a:p>
            <a:pPr marL="173038" indent="-173038">
              <a:lnSpc>
                <a:spcPct val="90000"/>
              </a:lnSpc>
              <a:spcBef>
                <a:spcPts val="1200"/>
              </a:spcBef>
              <a:buClr>
                <a:schemeClr val="tx1"/>
              </a:buClr>
              <a:buFont typeface="Arial" charset="0"/>
              <a:buChar char="•"/>
            </a:pPr>
            <a:r>
              <a:rPr lang="en-US" sz="1600" dirty="0">
                <a:solidFill>
                  <a:schemeClr val="tx1"/>
                </a:solidFill>
              </a:rPr>
              <a:t>Platform independence</a:t>
            </a:r>
          </a:p>
          <a:p>
            <a:pPr marL="173038" indent="-173038">
              <a:lnSpc>
                <a:spcPct val="90000"/>
              </a:lnSpc>
              <a:spcBef>
                <a:spcPts val="1200"/>
              </a:spcBef>
              <a:buClr>
                <a:schemeClr val="tx1"/>
              </a:buClr>
              <a:buFont typeface="Arial" charset="0"/>
              <a:buChar char="•"/>
            </a:pPr>
            <a:r>
              <a:rPr lang="en-US" sz="1600" dirty="0">
                <a:solidFill>
                  <a:schemeClr val="tx1"/>
                </a:solidFill>
              </a:rPr>
              <a:t>Slow</a:t>
            </a:r>
          </a:p>
          <a:p>
            <a:pPr marL="173038" indent="-173038">
              <a:lnSpc>
                <a:spcPct val="90000"/>
              </a:lnSpc>
              <a:spcBef>
                <a:spcPts val="1200"/>
              </a:spcBef>
              <a:buClr>
                <a:schemeClr val="tx1"/>
              </a:buClr>
              <a:buFont typeface="Arial" charset="0"/>
              <a:buChar char="•"/>
            </a:pPr>
            <a:r>
              <a:rPr lang="en-US" sz="1600" dirty="0">
                <a:solidFill>
                  <a:schemeClr val="tx1"/>
                </a:solidFill>
              </a:rPr>
              <a:t>Readable </a:t>
            </a:r>
            <a:r>
              <a:rPr lang="en-US" sz="1600" dirty="0" err="1">
                <a:solidFill>
                  <a:schemeClr val="tx1"/>
                </a:solidFill>
              </a:rPr>
              <a:t>sourcecode</a:t>
            </a:r>
            <a:endParaRPr lang="en-US" sz="1600" dirty="0">
              <a:solidFill>
                <a:schemeClr val="tx1"/>
              </a:solidFill>
            </a:endParaRP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
        <p:nvSpPr>
          <p:cNvPr id="26" name="Rectangle 25">
            <a:extLst>
              <a:ext uri="{FF2B5EF4-FFF2-40B4-BE49-F238E27FC236}">
                <a16:creationId xmlns:a16="http://schemas.microsoft.com/office/drawing/2014/main" id="{F0B831DF-19D8-49D5-B171-736FFE955301}"/>
              </a:ext>
            </a:extLst>
          </p:cNvPr>
          <p:cNvSpPr/>
          <p:nvPr/>
        </p:nvSpPr>
        <p:spPr bwMode="gray">
          <a:xfrm>
            <a:off x="2702498" y="1905504"/>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Dynamic</a:t>
            </a:r>
          </a:p>
        </p:txBody>
      </p:sp>
      <p:sp>
        <p:nvSpPr>
          <p:cNvPr id="27" name="Rectangle 26">
            <a:extLst>
              <a:ext uri="{FF2B5EF4-FFF2-40B4-BE49-F238E27FC236}">
                <a16:creationId xmlns:a16="http://schemas.microsoft.com/office/drawing/2014/main" id="{57776370-2DA6-4B9D-8B65-B555CEE863EE}"/>
              </a:ext>
            </a:extLst>
          </p:cNvPr>
          <p:cNvSpPr/>
          <p:nvPr/>
        </p:nvSpPr>
        <p:spPr bwMode="gray">
          <a:xfrm>
            <a:off x="2712754"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EVAL</a:t>
            </a:r>
          </a:p>
          <a:p>
            <a:pPr marL="173038" indent="-173038">
              <a:lnSpc>
                <a:spcPct val="90000"/>
              </a:lnSpc>
              <a:spcBef>
                <a:spcPts val="1200"/>
              </a:spcBef>
              <a:buClr>
                <a:schemeClr val="tx1"/>
              </a:buClr>
              <a:buFont typeface="Arial" charset="0"/>
              <a:buChar char="•"/>
            </a:pPr>
            <a:r>
              <a:rPr lang="en-US" sz="1600" dirty="0">
                <a:solidFill>
                  <a:schemeClr val="tx1"/>
                </a:solidFill>
              </a:rPr>
              <a:t>Object runtime alteration</a:t>
            </a:r>
          </a:p>
          <a:p>
            <a:pPr marL="173038" indent="-173038">
              <a:lnSpc>
                <a:spcPct val="90000"/>
              </a:lnSpc>
              <a:spcBef>
                <a:spcPts val="1200"/>
              </a:spcBef>
              <a:buClr>
                <a:schemeClr val="tx1"/>
              </a:buClr>
              <a:buFont typeface="Arial" charset="0"/>
              <a:buChar char="•"/>
            </a:pPr>
            <a:r>
              <a:rPr lang="en-US" sz="1600" dirty="0">
                <a:solidFill>
                  <a:schemeClr val="tx1"/>
                </a:solidFill>
              </a:rPr>
              <a:t>Reflection</a:t>
            </a:r>
          </a:p>
          <a:p>
            <a:pPr marL="173038" indent="-173038">
              <a:lnSpc>
                <a:spcPct val="90000"/>
              </a:lnSpc>
              <a:spcBef>
                <a:spcPts val="1200"/>
              </a:spcBef>
              <a:buClr>
                <a:schemeClr val="tx1"/>
              </a:buClr>
              <a:buFont typeface="Arial" charset="0"/>
              <a:buChar char="•"/>
            </a:pPr>
            <a:r>
              <a:rPr lang="en-US" sz="1600" dirty="0">
                <a:solidFill>
                  <a:schemeClr val="tx1"/>
                </a:solidFill>
              </a:rPr>
              <a:t>Macros</a:t>
            </a: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
        <p:nvSpPr>
          <p:cNvPr id="28" name="Rectangle 27">
            <a:extLst>
              <a:ext uri="{FF2B5EF4-FFF2-40B4-BE49-F238E27FC236}">
                <a16:creationId xmlns:a16="http://schemas.microsoft.com/office/drawing/2014/main" id="{8FFCFD07-8204-4348-8A3A-9E81432DCF4C}"/>
              </a:ext>
            </a:extLst>
          </p:cNvPr>
          <p:cNvSpPr/>
          <p:nvPr/>
        </p:nvSpPr>
        <p:spPr bwMode="gray">
          <a:xfrm>
            <a:off x="4965481" y="1905504"/>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weakly typed</a:t>
            </a:r>
          </a:p>
        </p:txBody>
      </p:sp>
      <p:sp>
        <p:nvSpPr>
          <p:cNvPr id="29" name="Rectangle 28">
            <a:extLst>
              <a:ext uri="{FF2B5EF4-FFF2-40B4-BE49-F238E27FC236}">
                <a16:creationId xmlns:a16="http://schemas.microsoft.com/office/drawing/2014/main" id="{5AEC783D-A0E4-4E4A-92E9-D63572552AB5}"/>
              </a:ext>
            </a:extLst>
          </p:cNvPr>
          <p:cNvSpPr/>
          <p:nvPr/>
        </p:nvSpPr>
        <p:spPr bwMode="gray">
          <a:xfrm>
            <a:off x="4975737"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Variables can change type</a:t>
            </a: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Tree>
    <p:extLst>
      <p:ext uri="{BB962C8B-B14F-4D97-AF65-F5344CB8AC3E}">
        <p14:creationId xmlns:p14="http://schemas.microsoft.com/office/powerpoint/2010/main" val="423556152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Agenda</a:t>
            </a:r>
          </a:p>
        </p:txBody>
      </p:sp>
      <p:sp>
        <p:nvSpPr>
          <p:cNvPr id="3" name="TextBox 2"/>
          <p:cNvSpPr txBox="1"/>
          <p:nvPr/>
        </p:nvSpPr>
        <p:spPr>
          <a:xfrm>
            <a:off x="471653" y="1704474"/>
            <a:ext cx="4629734" cy="2585195"/>
          </a:xfrm>
          <a:prstGeom prst="rect">
            <a:avLst/>
          </a:prstGeom>
          <a:noFill/>
        </p:spPr>
        <p:txBody>
          <a:bodyPr wrap="square" rtlCol="0">
            <a:spAutoFit/>
          </a:bodyPr>
          <a:lstStyle/>
          <a:p>
            <a:r>
              <a:rPr lang="en-US" sz="1800" dirty="0"/>
              <a:t>Why should I care</a:t>
            </a:r>
          </a:p>
          <a:p>
            <a:endParaRPr lang="en-US" sz="1800" dirty="0"/>
          </a:p>
          <a:p>
            <a:r>
              <a:rPr lang="en-US" sz="1800" dirty="0"/>
              <a:t>HTML</a:t>
            </a:r>
          </a:p>
          <a:p>
            <a:endParaRPr lang="en-US" sz="1800" dirty="0"/>
          </a:p>
          <a:p>
            <a:r>
              <a:rPr lang="en-US" sz="1800" dirty="0"/>
              <a:t>CSS </a:t>
            </a:r>
          </a:p>
          <a:p>
            <a:endParaRPr lang="en-US" sz="1800" dirty="0"/>
          </a:p>
          <a:p>
            <a:r>
              <a:rPr lang="en-US" sz="1800" dirty="0"/>
              <a:t>JavaScript</a:t>
            </a:r>
          </a:p>
          <a:p>
            <a:endParaRPr lang="en-US" sz="1800" dirty="0"/>
          </a:p>
          <a:p>
            <a:r>
              <a:rPr lang="en-US" dirty="0"/>
              <a:t>Answering “JavaScript is no good”</a:t>
            </a:r>
            <a:endParaRPr lang="en-US" sz="1800" dirty="0"/>
          </a:p>
        </p:txBody>
      </p:sp>
    </p:spTree>
    <p:extLst>
      <p:ext uri="{BB962C8B-B14F-4D97-AF65-F5344CB8AC3E}">
        <p14:creationId xmlns:p14="http://schemas.microsoft.com/office/powerpoint/2010/main" val="162500410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JavaScript - DOM</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Provided by the browser</a:t>
            </a:r>
          </a:p>
          <a:p>
            <a:r>
              <a:rPr lang="en-US" dirty="0">
                <a:solidFill>
                  <a:srgbClr val="283D40"/>
                </a:solidFill>
              </a:rPr>
              <a:t>Represents the HTML file as a tree</a:t>
            </a:r>
          </a:p>
          <a:p>
            <a:r>
              <a:rPr lang="en-US" dirty="0">
                <a:solidFill>
                  <a:srgbClr val="283D40"/>
                </a:solidFill>
              </a:rPr>
              <a:t>Provide API </a:t>
            </a:r>
          </a:p>
          <a:p>
            <a:pPr lvl="1"/>
            <a:r>
              <a:rPr lang="en-US" dirty="0">
                <a:solidFill>
                  <a:srgbClr val="283D40"/>
                </a:solidFill>
              </a:rPr>
              <a:t>Manipulate the HTML elements</a:t>
            </a:r>
          </a:p>
          <a:p>
            <a:pPr lvl="1"/>
            <a:r>
              <a:rPr lang="en-US" dirty="0">
                <a:solidFill>
                  <a:srgbClr val="283D40"/>
                </a:solidFill>
              </a:rPr>
              <a:t>Chane the CSS</a:t>
            </a:r>
          </a:p>
          <a:p>
            <a:pPr lvl="1"/>
            <a:r>
              <a:rPr lang="en-US" dirty="0">
                <a:solidFill>
                  <a:srgbClr val="283D40"/>
                </a:solidFill>
              </a:rPr>
              <a:t>Work with events</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Document object model</a:t>
            </a:r>
          </a:p>
        </p:txBody>
      </p:sp>
      <p:sp>
        <p:nvSpPr>
          <p:cNvPr id="3" name="Rectangle 2">
            <a:extLst>
              <a:ext uri="{FF2B5EF4-FFF2-40B4-BE49-F238E27FC236}">
                <a16:creationId xmlns:a16="http://schemas.microsoft.com/office/drawing/2014/main" id="{4E1AE9CD-31E0-7B49-89B6-F7A31BD035A5}"/>
              </a:ext>
            </a:extLst>
          </p:cNvPr>
          <p:cNvSpPr/>
          <p:nvPr/>
        </p:nvSpPr>
        <p:spPr>
          <a:xfrm>
            <a:off x="6094413" y="0"/>
            <a:ext cx="6094412" cy="6858000"/>
          </a:xfrm>
          <a:prstGeom prst="rect">
            <a:avLst/>
          </a:prstGeom>
          <a:solidFill>
            <a:srgbClr val="282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5F0B9B39-3D5D-E948-BE3F-12BAE567C3BF}"/>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tretch>
            <a:fillRect/>
          </a:stretch>
        </p:blipFill>
        <p:spPr>
          <a:xfrm>
            <a:off x="6093571" y="0"/>
            <a:ext cx="6095254" cy="6858000"/>
          </a:xfrm>
          <a:prstGeom prst="rect">
            <a:avLst/>
          </a:prstGeom>
        </p:spPr>
      </p:pic>
    </p:spTree>
    <p:extLst>
      <p:ext uri="{BB962C8B-B14F-4D97-AF65-F5344CB8AC3E}">
        <p14:creationId xmlns:p14="http://schemas.microsoft.com/office/powerpoint/2010/main" val="334629666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C7D6-9983-DF47-B847-DDBD82C47771}"/>
              </a:ext>
            </a:extLst>
          </p:cNvPr>
          <p:cNvSpPr>
            <a:spLocks noGrp="1"/>
          </p:cNvSpPr>
          <p:nvPr>
            <p:ph type="title"/>
          </p:nvPr>
        </p:nvSpPr>
        <p:spPr/>
        <p:txBody>
          <a:bodyPr/>
          <a:lstStyle/>
          <a:p>
            <a:pPr algn="l" defTabSz="457017" rtl="1" eaLnBrk="1" latinLnBrk="0" hangingPunct="1">
              <a:lnSpc>
                <a:spcPct val="85000"/>
              </a:lnSpc>
              <a:spcBef>
                <a:spcPts val="0"/>
              </a:spcBef>
              <a:buNone/>
            </a:pPr>
            <a:r>
              <a:rPr lang="en-US" dirty="0"/>
              <a:t>JavaScript</a:t>
            </a:r>
          </a:p>
        </p:txBody>
      </p:sp>
      <p:pic>
        <p:nvPicPr>
          <p:cNvPr id="5" name="Content Placeholder 4">
            <a:extLst>
              <a:ext uri="{FF2B5EF4-FFF2-40B4-BE49-F238E27FC236}">
                <a16:creationId xmlns:a16="http://schemas.microsoft.com/office/drawing/2014/main" id="{4A69FD1A-9E9A-F743-8317-425127C8989C}"/>
              </a:ext>
            </a:extLst>
          </p:cNvPr>
          <p:cNvPicPr>
            <a:picLocks noGrp="1" noChangeAspect="1"/>
          </p:cNvPicPr>
          <p:nvPr>
            <p:ph idx="1"/>
          </p:nvPr>
        </p:nvPicPr>
        <p:blipFill>
          <a:blip r:embed="rId2"/>
          <a:stretch>
            <a:fillRect/>
          </a:stretch>
        </p:blipFill>
        <p:spPr>
          <a:xfrm>
            <a:off x="2727721" y="1901825"/>
            <a:ext cx="6669882" cy="4446588"/>
          </a:xfrm>
        </p:spPr>
      </p:pic>
    </p:spTree>
    <p:extLst>
      <p:ext uri="{BB962C8B-B14F-4D97-AF65-F5344CB8AC3E}">
        <p14:creationId xmlns:p14="http://schemas.microsoft.com/office/powerpoint/2010/main" val="33681791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Answering “JavaScript is no good”</a:t>
            </a:r>
          </a:p>
        </p:txBody>
      </p:sp>
      <p:sp>
        <p:nvSpPr>
          <p:cNvPr id="4" name="Content Placeholder 3">
            <a:extLst>
              <a:ext uri="{FF2B5EF4-FFF2-40B4-BE49-F238E27FC236}">
                <a16:creationId xmlns:a16="http://schemas.microsoft.com/office/drawing/2014/main" id="{50ADDB3B-38CB-024F-8281-D45F59CAF0F8}"/>
              </a:ext>
            </a:extLst>
          </p:cNvPr>
          <p:cNvSpPr>
            <a:spLocks noGrp="1"/>
          </p:cNvSpPr>
          <p:nvPr>
            <p:ph idx="1"/>
          </p:nvPr>
        </p:nvSpPr>
        <p:spPr/>
        <p:txBody>
          <a:bodyPr/>
          <a:lstStyle/>
          <a:p>
            <a:r>
              <a:rPr lang="en-US" dirty="0"/>
              <a:t>Mobile (low computation power)</a:t>
            </a:r>
          </a:p>
          <a:p>
            <a:r>
              <a:rPr lang="en-US" dirty="0"/>
              <a:t>Robustness (browser compatibilities, JS break whole site is down)</a:t>
            </a:r>
          </a:p>
          <a:p>
            <a:r>
              <a:rPr lang="en-US" dirty="0"/>
              <a:t>Security (XSS, CSRF)</a:t>
            </a:r>
          </a:p>
          <a:p>
            <a:r>
              <a:rPr lang="en-US" dirty="0"/>
              <a:t>SEO</a:t>
            </a:r>
          </a:p>
          <a:p>
            <a:r>
              <a:rPr lang="en-US" dirty="0"/>
              <a:t>Hurt development time (</a:t>
            </a:r>
            <a:r>
              <a:rPr lang="en-US" sz="1200" dirty="0"/>
              <a:t>Debugging in production, old browsers compatibility, events</a:t>
            </a:r>
            <a:r>
              <a:rPr lang="en-US" dirty="0"/>
              <a:t>)</a:t>
            </a:r>
          </a:p>
          <a:p>
            <a:r>
              <a:rPr lang="en-US" dirty="0"/>
              <a:t>Testability</a:t>
            </a:r>
          </a:p>
          <a:p>
            <a:r>
              <a:rPr lang="en-US" dirty="0"/>
              <a:t>Scalability and performance</a:t>
            </a:r>
          </a:p>
          <a:p>
            <a:r>
              <a:rPr lang="en-US" dirty="0"/>
              <a:t>“Client-side technology is doomed to fail” (java applets, flash, …)</a:t>
            </a:r>
          </a:p>
          <a:p>
            <a:r>
              <a:rPr lang="en-US" dirty="0"/>
              <a:t>“lacking a lot of core OOP principles” (</a:t>
            </a:r>
            <a:r>
              <a:rPr lang="en-US" sz="1100" dirty="0"/>
              <a:t>Difficulty to master for traditional programmers, Code complexity</a:t>
            </a:r>
            <a:r>
              <a:rPr lang="en-US" dirty="0"/>
              <a:t>)</a:t>
            </a:r>
          </a:p>
          <a:p>
            <a:r>
              <a:rPr lang="en-US" dirty="0"/>
              <a:t>Is it really needed? Can’t we do all in server-side?</a:t>
            </a:r>
          </a:p>
        </p:txBody>
      </p:sp>
    </p:spTree>
    <p:extLst>
      <p:ext uri="{BB962C8B-B14F-4D97-AF65-F5344CB8AC3E}">
        <p14:creationId xmlns:p14="http://schemas.microsoft.com/office/powerpoint/2010/main" val="377415048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Dive deeper</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lstStyle/>
          <a:p>
            <a:endParaRPr lang="en-US" dirty="0"/>
          </a:p>
        </p:txBody>
      </p:sp>
    </p:spTree>
    <p:extLst>
      <p:ext uri="{BB962C8B-B14F-4D97-AF65-F5344CB8AC3E}">
        <p14:creationId xmlns:p14="http://schemas.microsoft.com/office/powerpoint/2010/main" val="130584170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solidFill>
                  <a:srgbClr val="283D40"/>
                </a:solidFill>
              </a:rPr>
              <a:t>Want to learn more?</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Tools and editors</a:t>
            </a:r>
          </a:p>
          <a:p>
            <a:pPr lvl="1"/>
            <a:r>
              <a:rPr lang="en-US" dirty="0">
                <a:solidFill>
                  <a:srgbClr val="283D40"/>
                </a:solidFill>
              </a:rPr>
              <a:t>Online IDE: </a:t>
            </a:r>
            <a:r>
              <a:rPr lang="en-US" dirty="0">
                <a:solidFill>
                  <a:srgbClr val="283D40"/>
                </a:solidFill>
                <a:hlinkClick r:id="rId3"/>
              </a:rPr>
              <a:t>liveweave</a:t>
            </a:r>
            <a:r>
              <a:rPr lang="en-US" dirty="0">
                <a:solidFill>
                  <a:srgbClr val="283D40"/>
                </a:solidFill>
              </a:rPr>
              <a:t>, </a:t>
            </a:r>
            <a:r>
              <a:rPr lang="en-US" dirty="0">
                <a:solidFill>
                  <a:srgbClr val="283D40"/>
                </a:solidFill>
                <a:hlinkClick r:id="rId4"/>
              </a:rPr>
              <a:t>codesandbox</a:t>
            </a:r>
            <a:endParaRPr lang="en-US" dirty="0">
              <a:solidFill>
                <a:srgbClr val="283D40"/>
              </a:solidFill>
            </a:endParaRPr>
          </a:p>
          <a:p>
            <a:pPr lvl="1"/>
            <a:r>
              <a:rPr lang="en-US" dirty="0">
                <a:solidFill>
                  <a:srgbClr val="283D40"/>
                </a:solidFill>
              </a:rPr>
              <a:t>Offline IDE: </a:t>
            </a:r>
            <a:r>
              <a:rPr lang="en-US" dirty="0">
                <a:solidFill>
                  <a:srgbClr val="283D40"/>
                </a:solidFill>
                <a:hlinkClick r:id="rId5"/>
              </a:rPr>
              <a:t>Sublime text</a:t>
            </a:r>
            <a:r>
              <a:rPr lang="en-US" dirty="0">
                <a:solidFill>
                  <a:srgbClr val="283D40"/>
                </a:solidFill>
              </a:rPr>
              <a:t> / </a:t>
            </a:r>
            <a:r>
              <a:rPr lang="en-US" dirty="0">
                <a:solidFill>
                  <a:srgbClr val="283D40"/>
                </a:solidFill>
                <a:hlinkClick r:id="rId6"/>
              </a:rPr>
              <a:t>ATOM</a:t>
            </a:r>
            <a:r>
              <a:rPr lang="en-US" dirty="0">
                <a:solidFill>
                  <a:srgbClr val="283D40"/>
                </a:solidFill>
              </a:rPr>
              <a:t> / </a:t>
            </a:r>
            <a:r>
              <a:rPr lang="en-US" dirty="0">
                <a:solidFill>
                  <a:srgbClr val="283D40"/>
                </a:solidFill>
                <a:hlinkClick r:id="rId7"/>
              </a:rPr>
              <a:t>VSCode</a:t>
            </a:r>
            <a:endParaRPr lang="en-US" dirty="0">
              <a:solidFill>
                <a:srgbClr val="283D40"/>
              </a:solidFill>
            </a:endParaRPr>
          </a:p>
          <a:p>
            <a:pPr lvl="1"/>
            <a:r>
              <a:rPr lang="en-US" dirty="0">
                <a:solidFill>
                  <a:srgbClr val="283D40"/>
                </a:solidFill>
              </a:rPr>
              <a:t>Compatibility checker: </a:t>
            </a:r>
            <a:r>
              <a:rPr lang="en-US" dirty="0">
                <a:hlinkClick r:id="rId8"/>
              </a:rPr>
              <a:t>https://caniuse.com/</a:t>
            </a:r>
            <a:endParaRPr lang="en-US" dirty="0"/>
          </a:p>
          <a:p>
            <a:pPr lvl="1"/>
            <a:r>
              <a:rPr lang="en-US" dirty="0">
                <a:hlinkClick r:id="rId9"/>
              </a:rPr>
              <a:t>HTML Validator</a:t>
            </a:r>
            <a:endParaRPr lang="en-US" dirty="0"/>
          </a:p>
          <a:p>
            <a:pPr lvl="1"/>
            <a:r>
              <a:rPr lang="en-US" dirty="0">
                <a:hlinkClick r:id="rId10"/>
              </a:rPr>
              <a:t>Web.dev</a:t>
            </a:r>
            <a:endParaRPr lang="en-US" dirty="0">
              <a:hlinkClick r:id="rId11"/>
            </a:endParaRPr>
          </a:p>
          <a:p>
            <a:pPr lvl="1"/>
            <a:r>
              <a:rPr lang="en-US" dirty="0">
                <a:solidFill>
                  <a:srgbClr val="283D40"/>
                </a:solidFill>
                <a:hlinkClick r:id="rId12"/>
              </a:rPr>
              <a:t>HTML Elements (Mozilla)</a:t>
            </a:r>
            <a:endParaRPr lang="en-US" dirty="0">
              <a:solidFill>
                <a:srgbClr val="283D40"/>
              </a:solidFill>
            </a:endParaRPr>
          </a:p>
          <a:p>
            <a:pPr lvl="1"/>
            <a:r>
              <a:rPr lang="en-US" dirty="0">
                <a:hlinkClick r:id="rId11"/>
              </a:rPr>
              <a:t>Web Components</a:t>
            </a:r>
            <a:r>
              <a:rPr lang="en-US" dirty="0"/>
              <a:t>: </a:t>
            </a:r>
            <a:r>
              <a:rPr lang="en-US" dirty="0" err="1"/>
              <a:t>Slim.js</a:t>
            </a:r>
            <a:r>
              <a:rPr lang="en-US" dirty="0"/>
              <a:t>, Polymer, …</a:t>
            </a:r>
          </a:p>
          <a:p>
            <a:pPr lvl="1"/>
            <a:r>
              <a:rPr lang="en-US" sz="2000" dirty="0">
                <a:solidFill>
                  <a:srgbClr val="283D40"/>
                </a:solidFill>
                <a:hlinkClick r:id="rId13"/>
              </a:rPr>
              <a:t>CSS Frameworks</a:t>
            </a:r>
            <a:endParaRPr lang="en-US" sz="2000" dirty="0">
              <a:solidFill>
                <a:srgbClr val="283D40"/>
              </a:solidFill>
            </a:endParaRPr>
          </a:p>
          <a:p>
            <a:pPr lvl="1"/>
            <a:r>
              <a:rPr lang="en-US" sz="2000" dirty="0">
                <a:solidFill>
                  <a:srgbClr val="283D40"/>
                </a:solidFill>
                <a:hlinkClick r:id="rId14"/>
              </a:rPr>
              <a:t>JavaScript handbook</a:t>
            </a:r>
            <a:endParaRPr lang="en-US" sz="2000" dirty="0">
              <a:solidFill>
                <a:srgbClr val="283D40"/>
              </a:solidFill>
            </a:endParaRPr>
          </a:p>
        </p:txBody>
      </p:sp>
      <p:sp>
        <p:nvSpPr>
          <p:cNvPr id="26" name="Text Placeholder 25">
            <a:extLst>
              <a:ext uri="{FF2B5EF4-FFF2-40B4-BE49-F238E27FC236}">
                <a16:creationId xmlns:a16="http://schemas.microsoft.com/office/drawing/2014/main" id="{446AB85F-3BDB-8242-8155-0D75E2A8EC9D}"/>
              </a:ext>
            </a:extLst>
          </p:cNvPr>
          <p:cNvSpPr>
            <a:spLocks noGrp="1"/>
          </p:cNvSpPr>
          <p:nvPr>
            <p:ph type="body" sz="quarter" idx="12"/>
          </p:nvPr>
        </p:nvSpPr>
        <p:spPr/>
        <p:txBody>
          <a:bodyPr/>
          <a:lstStyle/>
          <a:p>
            <a:endParaRPr lang="en-US"/>
          </a:p>
        </p:txBody>
      </p:sp>
      <p:pic>
        <p:nvPicPr>
          <p:cNvPr id="29" name="Picture Placeholder 28">
            <a:extLst>
              <a:ext uri="{FF2B5EF4-FFF2-40B4-BE49-F238E27FC236}">
                <a16:creationId xmlns:a16="http://schemas.microsoft.com/office/drawing/2014/main" id="{21E5A285-4B7F-1C45-A9FA-BCD6917A47B5}"/>
              </a:ext>
            </a:extLst>
          </p:cNvPr>
          <p:cNvPicPr>
            <a:picLocks noGrp="1" noChangeAspect="1"/>
          </p:cNvPicPr>
          <p:nvPr>
            <p:ph type="pic" sz="quarter" idx="13"/>
          </p:nvPr>
        </p:nvPicPr>
        <p:blipFill>
          <a:blip r:embed="rId15"/>
          <a:stretch>
            <a:fillRect/>
          </a:stretch>
        </p:blipFill>
        <p:spPr>
          <a:xfrm>
            <a:off x="5817704" y="804041"/>
            <a:ext cx="6371121" cy="5494898"/>
          </a:xfrm>
        </p:spPr>
      </p:pic>
    </p:spTree>
    <p:extLst>
      <p:ext uri="{BB962C8B-B14F-4D97-AF65-F5344CB8AC3E}">
        <p14:creationId xmlns:p14="http://schemas.microsoft.com/office/powerpoint/2010/main" val="234649893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077ACE-3514-492F-B8DB-EE32652232A7}"/>
              </a:ext>
            </a:extLst>
          </p:cNvPr>
          <p:cNvSpPr>
            <a:spLocks noGrp="1"/>
          </p:cNvSpPr>
          <p:nvPr>
            <p:ph type="body" sz="quarter" idx="10"/>
          </p:nvPr>
        </p:nvSpPr>
        <p:spPr/>
        <p:txBody>
          <a:bodyPr/>
          <a:lstStyle/>
          <a:p>
            <a:r>
              <a:rPr lang="en-US" dirty="0" err="1"/>
              <a:t>ahmad.igbariya@servicenow.com</a:t>
            </a:r>
            <a:endParaRPr lang="en-US" dirty="0"/>
          </a:p>
        </p:txBody>
      </p:sp>
      <p:sp>
        <p:nvSpPr>
          <p:cNvPr id="5" name="Title 4">
            <a:extLst>
              <a:ext uri="{FF2B5EF4-FFF2-40B4-BE49-F238E27FC236}">
                <a16:creationId xmlns:a16="http://schemas.microsoft.com/office/drawing/2014/main" id="{7987C3E0-87DF-4EDC-B1AD-FFC2AAEBD96F}"/>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69589249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077ACE-3514-492F-B8DB-EE32652232A7}"/>
              </a:ext>
            </a:extLst>
          </p:cNvPr>
          <p:cNvSpPr>
            <a:spLocks noGrp="1"/>
          </p:cNvSpPr>
          <p:nvPr>
            <p:ph type="body" sz="quarter" idx="10"/>
          </p:nvPr>
        </p:nvSpPr>
        <p:spPr/>
        <p:txBody>
          <a:bodyPr/>
          <a:lstStyle/>
          <a:p>
            <a:r>
              <a:rPr lang="en-US" dirty="0" err="1"/>
              <a:t>ahmad.igbariya@servicenow.com</a:t>
            </a:r>
            <a:endParaRPr lang="en-US" dirty="0"/>
          </a:p>
        </p:txBody>
      </p:sp>
      <p:sp>
        <p:nvSpPr>
          <p:cNvPr id="5" name="Title 4">
            <a:extLst>
              <a:ext uri="{FF2B5EF4-FFF2-40B4-BE49-F238E27FC236}">
                <a16:creationId xmlns:a16="http://schemas.microsoft.com/office/drawing/2014/main" id="{7987C3E0-87DF-4EDC-B1AD-FFC2AAEBD96F}"/>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2310383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3"/>
          </p:nvPr>
        </p:nvSpPr>
        <p:spPr/>
        <p:txBody>
          <a:bodyPr/>
          <a:lstStyle/>
          <a:p>
            <a:r>
              <a:rPr lang="en-US" dirty="0"/>
              <a:t>Believe me it’s worth it</a:t>
            </a:r>
          </a:p>
        </p:txBody>
      </p:sp>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solidFill>
                  <a:srgbClr val="283D40"/>
                </a:solidFill>
              </a:rPr>
              <a:t>Why should I care</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4294967295"/>
          </p:nvPr>
        </p:nvSpPr>
        <p:spPr>
          <a:xfrm>
            <a:off x="438911" y="1771874"/>
            <a:ext cx="5311775" cy="3720805"/>
          </a:xfrm>
        </p:spPr>
        <p:txBody>
          <a:bodyPr/>
          <a:lstStyle/>
          <a:p>
            <a:r>
              <a:rPr lang="en-US" dirty="0">
                <a:solidFill>
                  <a:srgbClr val="283D40"/>
                </a:solidFill>
              </a:rPr>
              <a:t>Easy to begin and learn</a:t>
            </a:r>
            <a:endParaRPr lang="he-IL" dirty="0">
              <a:solidFill>
                <a:srgbClr val="283D40"/>
              </a:solidFill>
            </a:endParaRPr>
          </a:p>
          <a:p>
            <a:r>
              <a:rPr lang="en-US" dirty="0">
                <a:solidFill>
                  <a:srgbClr val="283D40"/>
                </a:solidFill>
              </a:rPr>
              <a:t>Interesting</a:t>
            </a:r>
          </a:p>
          <a:p>
            <a:r>
              <a:rPr lang="en-US" dirty="0">
                <a:solidFill>
                  <a:srgbClr val="283D40"/>
                </a:solidFill>
              </a:rPr>
              <a:t>Vast community support</a:t>
            </a:r>
          </a:p>
          <a:p>
            <a:r>
              <a:rPr lang="en-US" dirty="0">
                <a:solidFill>
                  <a:srgbClr val="283D40"/>
                </a:solidFill>
              </a:rPr>
              <a:t>Promising future with a lot of jobs</a:t>
            </a:r>
          </a:p>
          <a:p>
            <a:r>
              <a:rPr lang="en-US" dirty="0">
                <a:solidFill>
                  <a:srgbClr val="283D40"/>
                </a:solidFill>
              </a:rPr>
              <a:t>Great and fun developing tools</a:t>
            </a:r>
          </a:p>
          <a:p>
            <a:r>
              <a:rPr lang="en-US" dirty="0">
                <a:solidFill>
                  <a:srgbClr val="283D40"/>
                </a:solidFill>
              </a:rPr>
              <a:t>Choose your best suiting programming style</a:t>
            </a:r>
          </a:p>
          <a:p>
            <a:r>
              <a:rPr lang="en-US" dirty="0">
                <a:solidFill>
                  <a:srgbClr val="283D40"/>
                </a:solidFill>
              </a:rPr>
              <a:t>Build </a:t>
            </a:r>
            <a:r>
              <a:rPr lang="en-US" dirty="0">
                <a:solidFill>
                  <a:srgbClr val="283D40"/>
                </a:solidFill>
                <a:hlinkClick r:id="rId3"/>
              </a:rPr>
              <a:t>amazing looking apps</a:t>
            </a:r>
            <a:r>
              <a:rPr lang="en-US" dirty="0">
                <a:solidFill>
                  <a:srgbClr val="283D40"/>
                </a:solidFill>
              </a:rPr>
              <a:t> for all platforms</a:t>
            </a:r>
          </a:p>
        </p:txBody>
      </p:sp>
      <p:pic>
        <p:nvPicPr>
          <p:cNvPr id="6" name="Picture 5">
            <a:extLst>
              <a:ext uri="{FF2B5EF4-FFF2-40B4-BE49-F238E27FC236}">
                <a16:creationId xmlns:a16="http://schemas.microsoft.com/office/drawing/2014/main" id="{DD8A90D2-81B0-E748-8AF7-1B50B1F3ACBE}"/>
              </a:ext>
            </a:extLst>
          </p:cNvPr>
          <p:cNvPicPr>
            <a:picLocks noChangeAspect="1"/>
          </p:cNvPicPr>
          <p:nvPr/>
        </p:nvPicPr>
        <p:blipFill>
          <a:blip r:embed="rId4"/>
          <a:stretch>
            <a:fillRect/>
          </a:stretch>
        </p:blipFill>
        <p:spPr>
          <a:xfrm rot="20557076">
            <a:off x="5942482" y="583409"/>
            <a:ext cx="1909325" cy="1909325"/>
          </a:xfrm>
          <a:prstGeom prst="rect">
            <a:avLst/>
          </a:prstGeom>
        </p:spPr>
      </p:pic>
      <p:pic>
        <p:nvPicPr>
          <p:cNvPr id="9" name="Picture 8">
            <a:extLst>
              <a:ext uri="{FF2B5EF4-FFF2-40B4-BE49-F238E27FC236}">
                <a16:creationId xmlns:a16="http://schemas.microsoft.com/office/drawing/2014/main" id="{3AFEC92A-9661-0246-9D6D-B2C0D1BCD7D1}"/>
              </a:ext>
            </a:extLst>
          </p:cNvPr>
          <p:cNvPicPr>
            <a:picLocks noChangeAspect="1"/>
          </p:cNvPicPr>
          <p:nvPr/>
        </p:nvPicPr>
        <p:blipFill>
          <a:blip r:embed="rId5"/>
          <a:stretch>
            <a:fillRect/>
          </a:stretch>
        </p:blipFill>
        <p:spPr>
          <a:xfrm rot="20028905">
            <a:off x="7364498" y="771883"/>
            <a:ext cx="2540000" cy="2540000"/>
          </a:xfrm>
          <a:prstGeom prst="rect">
            <a:avLst/>
          </a:prstGeom>
        </p:spPr>
      </p:pic>
      <p:pic>
        <p:nvPicPr>
          <p:cNvPr id="13" name="Picture 12">
            <a:extLst>
              <a:ext uri="{FF2B5EF4-FFF2-40B4-BE49-F238E27FC236}">
                <a16:creationId xmlns:a16="http://schemas.microsoft.com/office/drawing/2014/main" id="{26AF1A4A-2CFD-3440-A4CF-949B04327318}"/>
              </a:ext>
            </a:extLst>
          </p:cNvPr>
          <p:cNvPicPr>
            <a:picLocks noChangeAspect="1"/>
          </p:cNvPicPr>
          <p:nvPr/>
        </p:nvPicPr>
        <p:blipFill>
          <a:blip r:embed="rId6"/>
          <a:stretch>
            <a:fillRect/>
          </a:stretch>
        </p:blipFill>
        <p:spPr>
          <a:xfrm>
            <a:off x="6079584" y="2884226"/>
            <a:ext cx="2226017" cy="2226017"/>
          </a:xfrm>
          <a:prstGeom prst="rect">
            <a:avLst/>
          </a:prstGeom>
        </p:spPr>
      </p:pic>
      <p:pic>
        <p:nvPicPr>
          <p:cNvPr id="12" name="Picture 11">
            <a:extLst>
              <a:ext uri="{FF2B5EF4-FFF2-40B4-BE49-F238E27FC236}">
                <a16:creationId xmlns:a16="http://schemas.microsoft.com/office/drawing/2014/main" id="{7521C1E1-8CAC-084C-8382-2BD6AA05414A}"/>
              </a:ext>
            </a:extLst>
          </p:cNvPr>
          <p:cNvPicPr>
            <a:picLocks noChangeAspect="1"/>
          </p:cNvPicPr>
          <p:nvPr/>
        </p:nvPicPr>
        <p:blipFill>
          <a:blip r:embed="rId7"/>
          <a:stretch>
            <a:fillRect/>
          </a:stretch>
        </p:blipFill>
        <p:spPr>
          <a:xfrm>
            <a:off x="10441822" y="960120"/>
            <a:ext cx="1422400" cy="1422400"/>
          </a:xfrm>
          <a:prstGeom prst="rect">
            <a:avLst/>
          </a:prstGeom>
        </p:spPr>
      </p:pic>
      <p:pic>
        <p:nvPicPr>
          <p:cNvPr id="15" name="Picture 14">
            <a:extLst>
              <a:ext uri="{FF2B5EF4-FFF2-40B4-BE49-F238E27FC236}">
                <a16:creationId xmlns:a16="http://schemas.microsoft.com/office/drawing/2014/main" id="{49ED7B78-4C15-AD4F-9A4F-3D457BE11186}"/>
              </a:ext>
            </a:extLst>
          </p:cNvPr>
          <p:cNvPicPr>
            <a:picLocks noChangeAspect="1"/>
          </p:cNvPicPr>
          <p:nvPr/>
        </p:nvPicPr>
        <p:blipFill>
          <a:blip r:embed="rId8"/>
          <a:stretch>
            <a:fillRect/>
          </a:stretch>
        </p:blipFill>
        <p:spPr>
          <a:xfrm>
            <a:off x="8137500" y="3238150"/>
            <a:ext cx="1744397" cy="1597868"/>
          </a:xfrm>
          <a:prstGeom prst="rect">
            <a:avLst/>
          </a:prstGeom>
        </p:spPr>
      </p:pic>
      <p:pic>
        <p:nvPicPr>
          <p:cNvPr id="17" name="Picture 16">
            <a:extLst>
              <a:ext uri="{FF2B5EF4-FFF2-40B4-BE49-F238E27FC236}">
                <a16:creationId xmlns:a16="http://schemas.microsoft.com/office/drawing/2014/main" id="{21855676-440E-0345-AB63-844D937B924E}"/>
              </a:ext>
            </a:extLst>
          </p:cNvPr>
          <p:cNvPicPr>
            <a:picLocks noChangeAspect="1"/>
          </p:cNvPicPr>
          <p:nvPr/>
        </p:nvPicPr>
        <p:blipFill>
          <a:blip r:embed="rId9"/>
          <a:stretch>
            <a:fillRect/>
          </a:stretch>
        </p:blipFill>
        <p:spPr>
          <a:xfrm>
            <a:off x="9901353" y="4332205"/>
            <a:ext cx="1744800" cy="1736076"/>
          </a:xfrm>
          <a:prstGeom prst="rect">
            <a:avLst/>
          </a:prstGeom>
        </p:spPr>
      </p:pic>
      <p:pic>
        <p:nvPicPr>
          <p:cNvPr id="19" name="Picture 18">
            <a:extLst>
              <a:ext uri="{FF2B5EF4-FFF2-40B4-BE49-F238E27FC236}">
                <a16:creationId xmlns:a16="http://schemas.microsoft.com/office/drawing/2014/main" id="{81E8D74D-E2A9-F24A-8173-8CE80F977CE0}"/>
              </a:ext>
            </a:extLst>
          </p:cNvPr>
          <p:cNvPicPr>
            <a:picLocks noChangeAspect="1"/>
          </p:cNvPicPr>
          <p:nvPr/>
        </p:nvPicPr>
        <p:blipFill>
          <a:blip r:embed="rId10"/>
          <a:stretch>
            <a:fillRect/>
          </a:stretch>
        </p:blipFill>
        <p:spPr>
          <a:xfrm>
            <a:off x="10126053" y="2628411"/>
            <a:ext cx="1295400" cy="1295400"/>
          </a:xfrm>
          <a:prstGeom prst="rect">
            <a:avLst/>
          </a:prstGeom>
        </p:spPr>
      </p:pic>
      <p:pic>
        <p:nvPicPr>
          <p:cNvPr id="21" name="Picture 20">
            <a:extLst>
              <a:ext uri="{FF2B5EF4-FFF2-40B4-BE49-F238E27FC236}">
                <a16:creationId xmlns:a16="http://schemas.microsoft.com/office/drawing/2014/main" id="{D9FF3E97-25F4-D547-A31E-8AC8B5F94E14}"/>
              </a:ext>
            </a:extLst>
          </p:cNvPr>
          <p:cNvPicPr>
            <a:picLocks noChangeAspect="1"/>
          </p:cNvPicPr>
          <p:nvPr/>
        </p:nvPicPr>
        <p:blipFill>
          <a:blip r:embed="rId11"/>
          <a:stretch>
            <a:fillRect/>
          </a:stretch>
        </p:blipFill>
        <p:spPr>
          <a:xfrm>
            <a:off x="6897144" y="5260132"/>
            <a:ext cx="3061190" cy="1052284"/>
          </a:xfrm>
          <a:prstGeom prst="rect">
            <a:avLst/>
          </a:prstGeom>
        </p:spPr>
      </p:pic>
    </p:spTree>
    <p:extLst>
      <p:ext uri="{BB962C8B-B14F-4D97-AF65-F5344CB8AC3E}">
        <p14:creationId xmlns:p14="http://schemas.microsoft.com/office/powerpoint/2010/main" val="198802811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3"/>
          </p:nvPr>
        </p:nvSpPr>
        <p:spPr/>
        <p:txBody>
          <a:bodyPr/>
          <a:lstStyle/>
          <a:p>
            <a:r>
              <a:rPr lang="en-US" dirty="0"/>
              <a:t>Believe me it’s worth it</a:t>
            </a:r>
          </a:p>
        </p:txBody>
      </p:sp>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solidFill>
                  <a:srgbClr val="283D40"/>
                </a:solidFill>
              </a:rPr>
              <a:t>Why should I care</a:t>
            </a:r>
          </a:p>
        </p:txBody>
      </p:sp>
      <p:pic>
        <p:nvPicPr>
          <p:cNvPr id="11" name="Picture 10">
            <a:extLst>
              <a:ext uri="{FF2B5EF4-FFF2-40B4-BE49-F238E27FC236}">
                <a16:creationId xmlns:a16="http://schemas.microsoft.com/office/drawing/2014/main" id="{F573FB43-9B9B-FF4C-9C9D-C19EFC185F72}"/>
              </a:ext>
            </a:extLst>
          </p:cNvPr>
          <p:cNvPicPr>
            <a:picLocks noChangeAspect="1"/>
          </p:cNvPicPr>
          <p:nvPr/>
        </p:nvPicPr>
        <p:blipFill>
          <a:blip r:embed="rId3"/>
          <a:stretch>
            <a:fillRect/>
          </a:stretch>
        </p:blipFill>
        <p:spPr>
          <a:xfrm>
            <a:off x="436591" y="1408176"/>
            <a:ext cx="6348046" cy="2305313"/>
          </a:xfrm>
          <a:prstGeom prst="rect">
            <a:avLst/>
          </a:prstGeom>
        </p:spPr>
      </p:pic>
      <p:pic>
        <p:nvPicPr>
          <p:cNvPr id="22" name="Picture 21">
            <a:extLst>
              <a:ext uri="{FF2B5EF4-FFF2-40B4-BE49-F238E27FC236}">
                <a16:creationId xmlns:a16="http://schemas.microsoft.com/office/drawing/2014/main" id="{0E54C9F8-C06C-7C45-A7A4-70B32EFA2030}"/>
              </a:ext>
            </a:extLst>
          </p:cNvPr>
          <p:cNvPicPr>
            <a:picLocks noChangeAspect="1"/>
          </p:cNvPicPr>
          <p:nvPr/>
        </p:nvPicPr>
        <p:blipFill>
          <a:blip r:embed="rId4"/>
          <a:stretch>
            <a:fillRect/>
          </a:stretch>
        </p:blipFill>
        <p:spPr>
          <a:xfrm>
            <a:off x="6784637" y="960120"/>
            <a:ext cx="4862676" cy="5054600"/>
          </a:xfrm>
          <a:prstGeom prst="rect">
            <a:avLst/>
          </a:prstGeom>
        </p:spPr>
      </p:pic>
      <p:sp>
        <p:nvSpPr>
          <p:cNvPr id="6" name="TextBox 5">
            <a:extLst>
              <a:ext uri="{FF2B5EF4-FFF2-40B4-BE49-F238E27FC236}">
                <a16:creationId xmlns:a16="http://schemas.microsoft.com/office/drawing/2014/main" id="{830C5673-7784-224A-AAD1-E6E0A18F97AF}"/>
              </a:ext>
            </a:extLst>
          </p:cNvPr>
          <p:cNvSpPr txBox="1"/>
          <p:nvPr/>
        </p:nvSpPr>
        <p:spPr>
          <a:xfrm rot="198414">
            <a:off x="450300" y="4117873"/>
            <a:ext cx="5915402" cy="64607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“For the sixth year in a row, </a:t>
            </a:r>
            <a:r>
              <a:rPr lang="en-US" dirty="0">
                <a:hlinkClick r:id="rId5"/>
              </a:rPr>
              <a:t>JavaScript</a:t>
            </a:r>
            <a:r>
              <a:rPr lang="en-US" dirty="0"/>
              <a:t> is </a:t>
            </a:r>
          </a:p>
          <a:p>
            <a:r>
              <a:rPr lang="en-US" dirty="0"/>
              <a:t>the most commonly used programming language.”</a:t>
            </a:r>
          </a:p>
        </p:txBody>
      </p:sp>
      <p:sp>
        <p:nvSpPr>
          <p:cNvPr id="7" name="TextBox 6">
            <a:extLst>
              <a:ext uri="{FF2B5EF4-FFF2-40B4-BE49-F238E27FC236}">
                <a16:creationId xmlns:a16="http://schemas.microsoft.com/office/drawing/2014/main" id="{420B578B-CEFE-B44A-B916-AE430A92BD59}"/>
              </a:ext>
            </a:extLst>
          </p:cNvPr>
          <p:cNvSpPr txBox="1"/>
          <p:nvPr/>
        </p:nvSpPr>
        <p:spPr>
          <a:xfrm rot="21436467">
            <a:off x="787779" y="5301101"/>
            <a:ext cx="5599610" cy="64607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“Node.js and AngularJS continue to be the most </a:t>
            </a:r>
          </a:p>
          <a:p>
            <a:r>
              <a:rPr lang="en-US" dirty="0"/>
              <a:t>commonly used technologies in this category”</a:t>
            </a:r>
          </a:p>
        </p:txBody>
      </p:sp>
    </p:spTree>
    <p:extLst>
      <p:ext uri="{BB962C8B-B14F-4D97-AF65-F5344CB8AC3E}">
        <p14:creationId xmlns:p14="http://schemas.microsoft.com/office/powerpoint/2010/main" val="267161799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HTML</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lstStyle/>
          <a:p>
            <a:r>
              <a:rPr lang="en-US" dirty="0"/>
              <a:t>what is it</a:t>
            </a:r>
          </a:p>
        </p:txBody>
      </p:sp>
    </p:spTree>
    <p:extLst>
      <p:ext uri="{BB962C8B-B14F-4D97-AF65-F5344CB8AC3E}">
        <p14:creationId xmlns:p14="http://schemas.microsoft.com/office/powerpoint/2010/main" val="10703873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HTML</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History (1995 – present)</a:t>
            </a:r>
          </a:p>
          <a:p>
            <a:pPr lvl="1"/>
            <a:r>
              <a:rPr lang="en-US" dirty="0">
                <a:solidFill>
                  <a:srgbClr val="283D40"/>
                </a:solidFill>
              </a:rPr>
              <a:t>Tim Berners presented an idea in 1989</a:t>
            </a:r>
          </a:p>
          <a:p>
            <a:pPr lvl="1"/>
            <a:r>
              <a:rPr lang="en-US" dirty="0">
                <a:solidFill>
                  <a:srgbClr val="283D40"/>
                </a:solidFill>
              </a:rPr>
              <a:t>Standardized and publicly published 1995</a:t>
            </a:r>
          </a:p>
          <a:p>
            <a:pPr lvl="1"/>
            <a:r>
              <a:rPr lang="en-US" dirty="0">
                <a:solidFill>
                  <a:srgbClr val="283D40"/>
                </a:solidFill>
              </a:rPr>
              <a:t>HTML5 was published in 2014</a:t>
            </a:r>
          </a:p>
          <a:p>
            <a:r>
              <a:rPr lang="en-US" dirty="0">
                <a:solidFill>
                  <a:srgbClr val="283D40"/>
                </a:solidFill>
              </a:rPr>
              <a:t>Elements</a:t>
            </a:r>
          </a:p>
          <a:p>
            <a:pPr lvl="1">
              <a:buClr>
                <a:srgbClr val="283D40"/>
              </a:buClr>
            </a:pPr>
            <a:r>
              <a:rPr lang="en-US" dirty="0">
                <a:solidFill>
                  <a:srgbClr val="283D40"/>
                </a:solidFill>
              </a:rPr>
              <a:t>Building blocks of the HTML document</a:t>
            </a:r>
          </a:p>
          <a:p>
            <a:pPr lvl="1"/>
            <a:r>
              <a:rPr lang="en-US" dirty="0">
                <a:solidFill>
                  <a:srgbClr val="283D40"/>
                </a:solidFill>
              </a:rPr>
              <a:t>Write once run everywhere</a:t>
            </a:r>
          </a:p>
          <a:p>
            <a:pPr lvl="1"/>
            <a:r>
              <a:rPr lang="en-US" dirty="0">
                <a:solidFill>
                  <a:srgbClr val="283D40"/>
                </a:solidFill>
              </a:rPr>
              <a:t>Can write your own (Web Components)</a:t>
            </a:r>
          </a:p>
          <a:p>
            <a:pPr marL="0" indent="0">
              <a:buNone/>
            </a:pPr>
            <a:endParaRPr lang="en-US" dirty="0"/>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Hypertext Markup Language</a:t>
            </a:r>
          </a:p>
        </p:txBody>
      </p:sp>
      <p:pic>
        <p:nvPicPr>
          <p:cNvPr id="8" name="Picture Placeholder 7">
            <a:extLst>
              <a:ext uri="{FF2B5EF4-FFF2-40B4-BE49-F238E27FC236}">
                <a16:creationId xmlns:a16="http://schemas.microsoft.com/office/drawing/2014/main" id="{DC88FFC3-FEA8-2844-93AE-3BB28E4EEEAC}"/>
              </a:ext>
            </a:extLst>
          </p:cNvPr>
          <p:cNvPicPr>
            <a:picLocks noGrp="1" noChangeAspect="1"/>
          </p:cNvPicPr>
          <p:nvPr>
            <p:ph type="pic" sz="quarter" idx="13"/>
          </p:nvPr>
        </p:nvPicPr>
        <p:blipFill>
          <a:blip r:embed="rId3"/>
          <a:stretch>
            <a:fillRect/>
          </a:stretch>
        </p:blipFill>
        <p:spPr>
          <a:xfrm>
            <a:off x="5817705" y="1312143"/>
            <a:ext cx="6371120" cy="4233712"/>
          </a:xfrm>
        </p:spPr>
      </p:pic>
    </p:spTree>
    <p:extLst>
      <p:ext uri="{BB962C8B-B14F-4D97-AF65-F5344CB8AC3E}">
        <p14:creationId xmlns:p14="http://schemas.microsoft.com/office/powerpoint/2010/main" val="194191721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HTML</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1"/>
          </p:nvPr>
        </p:nvSpPr>
        <p:spPr>
          <a:xfrm>
            <a:off x="438912" y="1628812"/>
            <a:ext cx="5421174" cy="4396986"/>
          </a:xfrm>
        </p:spPr>
        <p:txBody>
          <a:bodyPr/>
          <a:lstStyle/>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Document structure elements</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&lt;html&gt;, &lt;head&gt;, &lt;body&gt;</a:t>
            </a: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Document head elements</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&lt;title&gt;, &lt;meta&gt;, &lt;base&gt; …</a:t>
            </a: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Document body elements</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Block VS inline</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Text</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List</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Table</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Form</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Structural elements</a:t>
            </a:r>
          </a:p>
          <a:p>
            <a:pPr marL="0" indent="0" defTabSz="457040">
              <a:lnSpc>
                <a:spcPct val="95000"/>
              </a:lnSpc>
              <a:spcBef>
                <a:spcPts val="0"/>
              </a:spcBef>
              <a:spcAft>
                <a:spcPts val="600"/>
              </a:spcAft>
              <a:buClrTx/>
              <a:buNone/>
              <a:defRPr/>
            </a:pPr>
            <a:r>
              <a:rPr lang="en-US" sz="1200" dirty="0">
                <a:solidFill>
                  <a:srgbClr val="283D40"/>
                </a:solidFill>
                <a:hlinkClick r:id="rId3"/>
              </a:rPr>
              <a:t>HTML Elements (Mozilla)</a:t>
            </a:r>
            <a:endParaRPr lang="en-US" sz="1200" dirty="0">
              <a:solidFill>
                <a:srgbClr val="283D40"/>
              </a:solidFill>
            </a:endParaRP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Hypertext Markup Language (cont.)</a:t>
            </a:r>
          </a:p>
        </p:txBody>
      </p:sp>
      <p:pic>
        <p:nvPicPr>
          <p:cNvPr id="14" name="Graphic 13">
            <a:extLst>
              <a:ext uri="{FF2B5EF4-FFF2-40B4-BE49-F238E27FC236}">
                <a16:creationId xmlns:a16="http://schemas.microsoft.com/office/drawing/2014/main" id="{76DA4D61-BB1B-0C4D-AE58-362A873BA9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3637" y="4300548"/>
            <a:ext cx="5788387" cy="2120968"/>
          </a:xfrm>
          <a:prstGeom prst="rect">
            <a:avLst/>
          </a:prstGeom>
        </p:spPr>
      </p:pic>
      <p:grpSp>
        <p:nvGrpSpPr>
          <p:cNvPr id="8" name="Group 7">
            <a:extLst>
              <a:ext uri="{FF2B5EF4-FFF2-40B4-BE49-F238E27FC236}">
                <a16:creationId xmlns:a16="http://schemas.microsoft.com/office/drawing/2014/main" id="{70FBAE59-4667-1748-A04A-5D2DC3DBD7E9}"/>
              </a:ext>
            </a:extLst>
          </p:cNvPr>
          <p:cNvGrpSpPr/>
          <p:nvPr/>
        </p:nvGrpSpPr>
        <p:grpSpPr>
          <a:xfrm>
            <a:off x="5833637" y="1628812"/>
            <a:ext cx="5788387" cy="2451100"/>
            <a:chOff x="5860086" y="3912627"/>
            <a:chExt cx="5788387" cy="2451100"/>
          </a:xfrm>
        </p:grpSpPr>
        <p:sp>
          <p:nvSpPr>
            <p:cNvPr id="7" name="Rectangle 6">
              <a:extLst>
                <a:ext uri="{FF2B5EF4-FFF2-40B4-BE49-F238E27FC236}">
                  <a16:creationId xmlns:a16="http://schemas.microsoft.com/office/drawing/2014/main" id="{FA4A24D6-8F7C-364E-845E-863C53FCA7A1}"/>
                </a:ext>
              </a:extLst>
            </p:cNvPr>
            <p:cNvSpPr/>
            <p:nvPr/>
          </p:nvSpPr>
          <p:spPr>
            <a:xfrm>
              <a:off x="5860086" y="3912627"/>
              <a:ext cx="5788387" cy="2451100"/>
            </a:xfrm>
            <a:prstGeom prst="rect">
              <a:avLst/>
            </a:prstGeom>
            <a:solidFill>
              <a:srgbClr val="2829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8FF327-3E28-494C-B5FC-FB259702E489}"/>
                </a:ext>
              </a:extLst>
            </p:cNvPr>
            <p:cNvPicPr>
              <a:picLocks noChangeAspect="1"/>
            </p:cNvPicPr>
            <p:nvPr/>
          </p:nvPicPr>
          <p:blipFill>
            <a:blip r:embed="rId6"/>
            <a:stretch>
              <a:fillRect/>
            </a:stretch>
          </p:blipFill>
          <p:spPr>
            <a:xfrm>
              <a:off x="5860086" y="3912627"/>
              <a:ext cx="4635500" cy="2451100"/>
            </a:xfrm>
            <a:prstGeom prst="rect">
              <a:avLst/>
            </a:prstGeom>
          </p:spPr>
        </p:pic>
      </p:grpSp>
    </p:spTree>
    <p:extLst>
      <p:ext uri="{BB962C8B-B14F-4D97-AF65-F5344CB8AC3E}">
        <p14:creationId xmlns:p14="http://schemas.microsoft.com/office/powerpoint/2010/main" val="282428055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8085-460A-344E-A8D8-6A6EA77F292F}"/>
              </a:ext>
            </a:extLst>
          </p:cNvPr>
          <p:cNvSpPr>
            <a:spLocks noGrp="1"/>
          </p:cNvSpPr>
          <p:nvPr>
            <p:ph type="title"/>
          </p:nvPr>
        </p:nvSpPr>
        <p:spPr/>
        <p:txBody>
          <a:bodyPr/>
          <a:lstStyle/>
          <a:p>
            <a:r>
              <a:rPr lang="en-US" dirty="0"/>
              <a:t>HTML</a:t>
            </a:r>
          </a:p>
        </p:txBody>
      </p:sp>
      <p:sp>
        <p:nvSpPr>
          <p:cNvPr id="7" name="Content Placeholder 6">
            <a:extLst>
              <a:ext uri="{FF2B5EF4-FFF2-40B4-BE49-F238E27FC236}">
                <a16:creationId xmlns:a16="http://schemas.microsoft.com/office/drawing/2014/main" id="{145DA01C-0C8A-D946-BF47-7C6998E6FFB9}"/>
              </a:ext>
            </a:extLst>
          </p:cNvPr>
          <p:cNvSpPr>
            <a:spLocks noGrp="1"/>
          </p:cNvSpPr>
          <p:nvPr>
            <p:ph sz="quarter" idx="10"/>
          </p:nvPr>
        </p:nvSpPr>
        <p:spPr/>
        <p:txBody>
          <a:bodyPr/>
          <a:lstStyle/>
          <a:p>
            <a:r>
              <a:rPr lang="en-US" dirty="0"/>
              <a:t>Identify sections by layout</a:t>
            </a:r>
          </a:p>
          <a:p>
            <a:r>
              <a:rPr lang="en-US" dirty="0"/>
              <a:t>Choose the correct HTML elements</a:t>
            </a:r>
          </a:p>
          <a:p>
            <a:r>
              <a:rPr lang="en-US" dirty="0"/>
              <a:t>Styles VS HTML</a:t>
            </a:r>
          </a:p>
        </p:txBody>
      </p:sp>
      <p:pic>
        <p:nvPicPr>
          <p:cNvPr id="10" name="Content Placeholder 9">
            <a:extLst>
              <a:ext uri="{FF2B5EF4-FFF2-40B4-BE49-F238E27FC236}">
                <a16:creationId xmlns:a16="http://schemas.microsoft.com/office/drawing/2014/main" id="{B716739E-4D19-1944-8391-4AAAA7684DC5}"/>
              </a:ext>
            </a:extLst>
          </p:cNvPr>
          <p:cNvPicPr>
            <a:picLocks noGrp="1" noChangeAspect="1"/>
          </p:cNvPicPr>
          <p:nvPr>
            <p:ph sz="quarter" idx="11"/>
          </p:nvPr>
        </p:nvPicPr>
        <p:blipFill rotWithShape="1">
          <a:blip r:embed="rId3"/>
          <a:srcRect l="2166" t="2834" r="29974" b="13864"/>
          <a:stretch/>
        </p:blipFill>
        <p:spPr>
          <a:xfrm>
            <a:off x="7264399" y="2026488"/>
            <a:ext cx="2374901" cy="3663111"/>
          </a:xfrm>
        </p:spPr>
      </p:pic>
      <p:sp>
        <p:nvSpPr>
          <p:cNvPr id="4" name="Text Placeholder 3">
            <a:extLst>
              <a:ext uri="{FF2B5EF4-FFF2-40B4-BE49-F238E27FC236}">
                <a16:creationId xmlns:a16="http://schemas.microsoft.com/office/drawing/2014/main" id="{26CD5224-7665-2347-8172-E510BFB0960C}"/>
              </a:ext>
            </a:extLst>
          </p:cNvPr>
          <p:cNvSpPr>
            <a:spLocks noGrp="1"/>
          </p:cNvSpPr>
          <p:nvPr>
            <p:ph type="body" sz="quarter" idx="12"/>
          </p:nvPr>
        </p:nvSpPr>
        <p:spPr/>
        <p:txBody>
          <a:bodyPr/>
          <a:lstStyle/>
          <a:p>
            <a:r>
              <a:rPr lang="en-US" dirty="0"/>
              <a:t>How to break it down</a:t>
            </a:r>
          </a:p>
        </p:txBody>
      </p:sp>
      <p:sp>
        <p:nvSpPr>
          <p:cNvPr id="12" name="Rectangle 11">
            <a:extLst>
              <a:ext uri="{FF2B5EF4-FFF2-40B4-BE49-F238E27FC236}">
                <a16:creationId xmlns:a16="http://schemas.microsoft.com/office/drawing/2014/main" id="{43EBEA9D-028A-714A-A960-90FE46F59549}"/>
              </a:ext>
            </a:extLst>
          </p:cNvPr>
          <p:cNvSpPr/>
          <p:nvPr/>
        </p:nvSpPr>
        <p:spPr>
          <a:xfrm>
            <a:off x="7251699" y="2016252"/>
            <a:ext cx="2374901" cy="3647947"/>
          </a:xfrm>
          <a:prstGeom prst="rect">
            <a:avLst/>
          </a:prstGeom>
          <a:noFill/>
          <a:ln w="762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974DDF-9856-F949-B67B-995E2F5E54E4}"/>
              </a:ext>
            </a:extLst>
          </p:cNvPr>
          <p:cNvSpPr/>
          <p:nvPr/>
        </p:nvSpPr>
        <p:spPr>
          <a:xfrm>
            <a:off x="7251699" y="2555053"/>
            <a:ext cx="2387601" cy="566575"/>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2D8E0-2A17-1F4F-A783-9C282AFBE156}"/>
              </a:ext>
            </a:extLst>
          </p:cNvPr>
          <p:cNvSpPr/>
          <p:nvPr/>
        </p:nvSpPr>
        <p:spPr>
          <a:xfrm>
            <a:off x="7251699" y="3121628"/>
            <a:ext cx="2387601" cy="660509"/>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DF849D-0B1F-BD40-BAB2-623C4381EF42}"/>
              </a:ext>
            </a:extLst>
          </p:cNvPr>
          <p:cNvSpPr/>
          <p:nvPr/>
        </p:nvSpPr>
        <p:spPr>
          <a:xfrm>
            <a:off x="7251699" y="3815664"/>
            <a:ext cx="2387601" cy="536448"/>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B8BE24-EAB9-E14D-9C38-CCCF2225F7E4}"/>
              </a:ext>
            </a:extLst>
          </p:cNvPr>
          <p:cNvSpPr/>
          <p:nvPr/>
        </p:nvSpPr>
        <p:spPr>
          <a:xfrm>
            <a:off x="7251699" y="4385639"/>
            <a:ext cx="2387601" cy="626873"/>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FB53A7-BA45-E346-B704-7E5B4ABBCFEB}"/>
              </a:ext>
            </a:extLst>
          </p:cNvPr>
          <p:cNvSpPr/>
          <p:nvPr/>
        </p:nvSpPr>
        <p:spPr>
          <a:xfrm>
            <a:off x="7251699" y="5033339"/>
            <a:ext cx="2387601" cy="626873"/>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7AAE8F-D4EF-A84B-95A2-3C50FB19A3D1}"/>
              </a:ext>
            </a:extLst>
          </p:cNvPr>
          <p:cNvSpPr/>
          <p:nvPr/>
        </p:nvSpPr>
        <p:spPr>
          <a:xfrm>
            <a:off x="9024731" y="2038872"/>
            <a:ext cx="585967" cy="465787"/>
          </a:xfrm>
          <a:prstGeom prst="rect">
            <a:avLst/>
          </a:prstGeom>
          <a:noFill/>
          <a:ln w="5080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D500B-CA3A-2944-833E-FAF64769A103}"/>
              </a:ext>
            </a:extLst>
          </p:cNvPr>
          <p:cNvSpPr/>
          <p:nvPr/>
        </p:nvSpPr>
        <p:spPr>
          <a:xfrm>
            <a:off x="7296203" y="2612357"/>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3E54BE-4075-D34A-B718-946D3FE73FF6}"/>
              </a:ext>
            </a:extLst>
          </p:cNvPr>
          <p:cNvSpPr/>
          <p:nvPr/>
        </p:nvSpPr>
        <p:spPr>
          <a:xfrm>
            <a:off x="7901830" y="2613685"/>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77A1AD-C95C-5746-BB00-998E0B564997}"/>
              </a:ext>
            </a:extLst>
          </p:cNvPr>
          <p:cNvSpPr/>
          <p:nvPr/>
        </p:nvSpPr>
        <p:spPr>
          <a:xfrm>
            <a:off x="8507455" y="2615015"/>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227B20-53D5-114E-BF5C-E3CF36DF3137}"/>
              </a:ext>
            </a:extLst>
          </p:cNvPr>
          <p:cNvSpPr/>
          <p:nvPr/>
        </p:nvSpPr>
        <p:spPr>
          <a:xfrm>
            <a:off x="9105128" y="2616346"/>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99C4D9-7C33-7D47-BD68-20DDFCE8CD4B}"/>
              </a:ext>
            </a:extLst>
          </p:cNvPr>
          <p:cNvSpPr/>
          <p:nvPr/>
        </p:nvSpPr>
        <p:spPr>
          <a:xfrm>
            <a:off x="7289574" y="3233878"/>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1C55AE-1196-E84F-905F-4815CB4F2496}"/>
              </a:ext>
            </a:extLst>
          </p:cNvPr>
          <p:cNvSpPr/>
          <p:nvPr/>
        </p:nvSpPr>
        <p:spPr>
          <a:xfrm>
            <a:off x="7895201" y="3235206"/>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2D39F6-CB2B-454E-BB2E-DF76B3A4AC32}"/>
              </a:ext>
            </a:extLst>
          </p:cNvPr>
          <p:cNvSpPr/>
          <p:nvPr/>
        </p:nvSpPr>
        <p:spPr>
          <a:xfrm>
            <a:off x="8500826" y="3236536"/>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CA86FC-5B59-F549-B551-3C15886A73B9}"/>
              </a:ext>
            </a:extLst>
          </p:cNvPr>
          <p:cNvSpPr/>
          <p:nvPr/>
        </p:nvSpPr>
        <p:spPr>
          <a:xfrm>
            <a:off x="9098499" y="3237867"/>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3D216D1-C037-644F-A127-05CC7AC7170B}"/>
              </a:ext>
            </a:extLst>
          </p:cNvPr>
          <p:cNvSpPr/>
          <p:nvPr/>
        </p:nvSpPr>
        <p:spPr>
          <a:xfrm>
            <a:off x="7306802" y="3823599"/>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0C2DF9C-C1E1-9D4C-B6E1-A84B5FA4475B}"/>
              </a:ext>
            </a:extLst>
          </p:cNvPr>
          <p:cNvSpPr/>
          <p:nvPr/>
        </p:nvSpPr>
        <p:spPr>
          <a:xfrm>
            <a:off x="7912429" y="3824927"/>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808797E-4547-4642-BF7B-73E009B57D77}"/>
              </a:ext>
            </a:extLst>
          </p:cNvPr>
          <p:cNvSpPr/>
          <p:nvPr/>
        </p:nvSpPr>
        <p:spPr>
          <a:xfrm>
            <a:off x="8518054" y="3826257"/>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5FF891C-6035-C04E-A8E7-4C96379C5002}"/>
              </a:ext>
            </a:extLst>
          </p:cNvPr>
          <p:cNvSpPr/>
          <p:nvPr/>
        </p:nvSpPr>
        <p:spPr>
          <a:xfrm>
            <a:off x="9115727" y="3827588"/>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74DB20B-FCEE-BC4D-89EE-6592C86168D0}"/>
              </a:ext>
            </a:extLst>
          </p:cNvPr>
          <p:cNvSpPr/>
          <p:nvPr/>
        </p:nvSpPr>
        <p:spPr>
          <a:xfrm>
            <a:off x="7306802" y="4475608"/>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6639EDA-62CE-1A47-84FC-D4256D509739}"/>
              </a:ext>
            </a:extLst>
          </p:cNvPr>
          <p:cNvSpPr/>
          <p:nvPr/>
        </p:nvSpPr>
        <p:spPr>
          <a:xfrm>
            <a:off x="7912429" y="4476936"/>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1E99A1-DEB4-B843-98E8-C2AF92F10150}"/>
              </a:ext>
            </a:extLst>
          </p:cNvPr>
          <p:cNvSpPr/>
          <p:nvPr/>
        </p:nvSpPr>
        <p:spPr>
          <a:xfrm>
            <a:off x="8518054" y="4478266"/>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5073E1-D35D-1741-9A16-D46A66158907}"/>
              </a:ext>
            </a:extLst>
          </p:cNvPr>
          <p:cNvSpPr/>
          <p:nvPr/>
        </p:nvSpPr>
        <p:spPr>
          <a:xfrm>
            <a:off x="9115727" y="4479597"/>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030E894-C2C7-B743-8315-840E579AE073}"/>
              </a:ext>
            </a:extLst>
          </p:cNvPr>
          <p:cNvSpPr/>
          <p:nvPr/>
        </p:nvSpPr>
        <p:spPr>
          <a:xfrm>
            <a:off x="7298849" y="5111705"/>
            <a:ext cx="1135847"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92F17EA-4041-DD44-87E4-8894478128A2}"/>
              </a:ext>
            </a:extLst>
          </p:cNvPr>
          <p:cNvSpPr/>
          <p:nvPr/>
        </p:nvSpPr>
        <p:spPr>
          <a:xfrm>
            <a:off x="8510102" y="5114363"/>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013C9-9F4E-ED44-A831-A30C52498B4C}"/>
              </a:ext>
            </a:extLst>
          </p:cNvPr>
          <p:cNvSpPr/>
          <p:nvPr/>
        </p:nvSpPr>
        <p:spPr>
          <a:xfrm>
            <a:off x="9107775" y="5115694"/>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17AE911-C777-5643-AE73-836ADF06B89A}"/>
              </a:ext>
            </a:extLst>
          </p:cNvPr>
          <p:cNvSpPr/>
          <p:nvPr/>
        </p:nvSpPr>
        <p:spPr>
          <a:xfrm>
            <a:off x="7251083" y="1990851"/>
            <a:ext cx="2387601" cy="515633"/>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66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1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21" presetID="3" presetClass="entr" presetSubtype="1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27" presetID="3"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linds(horizontal)">
                                      <p:cBhvr>
                                        <p:cTn id="40" dur="500"/>
                                        <p:tgtEl>
                                          <p:spTgt spid="2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linds(horizontal)">
                                      <p:cBhvr>
                                        <p:cTn id="46" dur="500"/>
                                        <p:tgtEl>
                                          <p:spTgt spid="2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linds(horizontal)">
                                      <p:cBhvr>
                                        <p:cTn id="64" dur="500"/>
                                        <p:tgtEl>
                                          <p:spTgt spid="3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blinds(horizontal)">
                                      <p:cBhvr>
                                        <p:cTn id="67" dur="500"/>
                                        <p:tgtEl>
                                          <p:spTgt spid="3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blinds(horizontal)">
                                      <p:cBhvr>
                                        <p:cTn id="70" dur="500"/>
                                        <p:tgtEl>
                                          <p:spTgt spid="32"/>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blinds(horizontal)">
                                      <p:cBhvr>
                                        <p:cTn id="73" dur="500"/>
                                        <p:tgtEl>
                                          <p:spTgt spid="3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linds(horizontal)">
                                      <p:cBhvr>
                                        <p:cTn id="79" dur="500"/>
                                        <p:tgtEl>
                                          <p:spTgt spid="3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linds(horizontal)">
                                      <p:cBhvr>
                                        <p:cTn id="85" dur="500"/>
                                        <p:tgtEl>
                                          <p:spTgt spid="37"/>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linds(horizontal)">
                                      <p:cBhvr>
                                        <p:cTn id="88" dur="500"/>
                                        <p:tgtEl>
                                          <p:spTgt spid="3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blinds(horizontal)">
                                      <p:cBhvr>
                                        <p:cTn id="9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HTML</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Example</a:t>
            </a:r>
          </a:p>
        </p:txBody>
      </p:sp>
      <p:sp>
        <p:nvSpPr>
          <p:cNvPr id="13" name="Content Placeholder 12">
            <a:extLst>
              <a:ext uri="{FF2B5EF4-FFF2-40B4-BE49-F238E27FC236}">
                <a16:creationId xmlns:a16="http://schemas.microsoft.com/office/drawing/2014/main" id="{035936F3-5E64-AC4B-BC7B-AE8BA83F986A}"/>
              </a:ext>
            </a:extLst>
          </p:cNvPr>
          <p:cNvSpPr>
            <a:spLocks noGrp="1"/>
          </p:cNvSpPr>
          <p:nvPr>
            <p:ph sz="quarter" idx="10"/>
          </p:nvPr>
        </p:nvSpPr>
        <p:spPr/>
        <p:txBody>
          <a:bodyPr/>
          <a:lstStyle/>
          <a:p>
            <a:r>
              <a:rPr lang="en-US" dirty="0"/>
              <a:t>The HTML source code</a:t>
            </a:r>
          </a:p>
        </p:txBody>
      </p:sp>
      <p:sp>
        <p:nvSpPr>
          <p:cNvPr id="21" name="Content Placeholder 20">
            <a:extLst>
              <a:ext uri="{FF2B5EF4-FFF2-40B4-BE49-F238E27FC236}">
                <a16:creationId xmlns:a16="http://schemas.microsoft.com/office/drawing/2014/main" id="{4F07FFE1-066A-9D4F-950D-D543B61981BC}"/>
              </a:ext>
            </a:extLst>
          </p:cNvPr>
          <p:cNvSpPr>
            <a:spLocks noGrp="1"/>
          </p:cNvSpPr>
          <p:nvPr>
            <p:ph sz="quarter" idx="11"/>
          </p:nvPr>
        </p:nvSpPr>
        <p:spPr/>
        <p:txBody>
          <a:bodyPr/>
          <a:lstStyle/>
          <a:p>
            <a:r>
              <a:rPr lang="en-US" dirty="0"/>
              <a:t>The result</a:t>
            </a:r>
          </a:p>
        </p:txBody>
      </p:sp>
      <p:pic>
        <p:nvPicPr>
          <p:cNvPr id="31" name="Picture 30">
            <a:extLst>
              <a:ext uri="{FF2B5EF4-FFF2-40B4-BE49-F238E27FC236}">
                <a16:creationId xmlns:a16="http://schemas.microsoft.com/office/drawing/2014/main" id="{3D5EFA21-D8CE-9541-A3EE-F687EA6E444B}"/>
              </a:ext>
            </a:extLst>
          </p:cNvPr>
          <p:cNvPicPr>
            <a:picLocks noChangeAspect="1"/>
          </p:cNvPicPr>
          <p:nvPr/>
        </p:nvPicPr>
        <p:blipFill>
          <a:blip r:embed="rId3"/>
          <a:stretch>
            <a:fillRect/>
          </a:stretch>
        </p:blipFill>
        <p:spPr>
          <a:xfrm>
            <a:off x="438912" y="2317516"/>
            <a:ext cx="4739143" cy="3822520"/>
          </a:xfrm>
          <a:prstGeom prst="rect">
            <a:avLst/>
          </a:prstGeom>
        </p:spPr>
      </p:pic>
      <p:pic>
        <p:nvPicPr>
          <p:cNvPr id="33" name="Picture 32">
            <a:extLst>
              <a:ext uri="{FF2B5EF4-FFF2-40B4-BE49-F238E27FC236}">
                <a16:creationId xmlns:a16="http://schemas.microsoft.com/office/drawing/2014/main" id="{B3312B8A-C923-D841-B5F7-FF9F03E52DB8}"/>
              </a:ext>
            </a:extLst>
          </p:cNvPr>
          <p:cNvPicPr>
            <a:picLocks noChangeAspect="1"/>
          </p:cNvPicPr>
          <p:nvPr/>
        </p:nvPicPr>
        <p:blipFill>
          <a:blip r:embed="rId4"/>
          <a:stretch>
            <a:fillRect/>
          </a:stretch>
        </p:blipFill>
        <p:spPr>
          <a:xfrm>
            <a:off x="5897879" y="2317516"/>
            <a:ext cx="5168900" cy="4025900"/>
          </a:xfrm>
          <a:prstGeom prst="rect">
            <a:avLst/>
          </a:prstGeom>
        </p:spPr>
      </p:pic>
    </p:spTree>
    <p:extLst>
      <p:ext uri="{BB962C8B-B14F-4D97-AF65-F5344CB8AC3E}">
        <p14:creationId xmlns:p14="http://schemas.microsoft.com/office/powerpoint/2010/main" val="2616908421"/>
      </p:ext>
    </p:extLst>
  </p:cSld>
  <p:clrMapOvr>
    <a:masterClrMapping/>
  </p:clrMapOvr>
  <p:transition spd="med">
    <p:fade/>
  </p:transition>
</p:sld>
</file>

<file path=ppt/theme/theme1.xml><?xml version="1.0" encoding="utf-8"?>
<a:theme xmlns:a="http://schemas.openxmlformats.org/drawingml/2006/main" name="Office Theme">
  <a:themeElements>
    <a:clrScheme name="Custom 59">
      <a:dk1>
        <a:srgbClr val="283D40"/>
      </a:dk1>
      <a:lt1>
        <a:srgbClr val="FFFFFF"/>
      </a:lt1>
      <a:dk2>
        <a:srgbClr val="D0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0AE"/>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Keynote Template _Teal_Avenir_102717_JR</Template>
  <TotalTime>47861</TotalTime>
  <Words>1793</Words>
  <Application>Microsoft Macintosh PowerPoint</Application>
  <PresentationFormat>Custom</PresentationFormat>
  <Paragraphs>321</Paragraphs>
  <Slides>26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.AppleSystemUIFont</vt:lpstr>
      <vt:lpstr>Arial</vt:lpstr>
      <vt:lpstr>Avenir Book</vt:lpstr>
      <vt:lpstr>Calibri</vt:lpstr>
      <vt:lpstr>Century Gothic</vt:lpstr>
      <vt:lpstr>Gilroy</vt:lpstr>
      <vt:lpstr>Office Theme</vt:lpstr>
      <vt:lpstr>HTML and JavaScript</vt:lpstr>
      <vt:lpstr>Agenda</vt:lpstr>
      <vt:lpstr>Why should I care</vt:lpstr>
      <vt:lpstr>Why should I care</vt:lpstr>
      <vt:lpstr>HTML</vt:lpstr>
      <vt:lpstr>HTML</vt:lpstr>
      <vt:lpstr>HTML</vt:lpstr>
      <vt:lpstr>HTML</vt:lpstr>
      <vt:lpstr>HTML</vt:lpstr>
      <vt:lpstr>CSS</vt:lpstr>
      <vt:lpstr>CSS</vt:lpstr>
      <vt:lpstr>CSS</vt:lpstr>
      <vt:lpstr>CSS</vt:lpstr>
      <vt:lpstr>CSS</vt:lpstr>
      <vt:lpstr>JavaScript</vt:lpstr>
      <vt:lpstr>PowerPoint Presentation</vt:lpstr>
      <vt:lpstr>JavaScript</vt:lpstr>
      <vt:lpstr>JavaScript History</vt:lpstr>
      <vt:lpstr>JavaScript language characteristics</vt:lpstr>
      <vt:lpstr>JavaScript - DOM</vt:lpstr>
      <vt:lpstr>JavaScript</vt:lpstr>
      <vt:lpstr>Answering “JavaScript is no good”</vt:lpstr>
      <vt:lpstr>Dive deeper</vt:lpstr>
      <vt:lpstr>Want to learn more?</vt:lpstr>
      <vt:lpstr>Questions?</vt:lpstr>
      <vt:lpstr>Thank you</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Ahmad Igbariya</cp:lastModifiedBy>
  <cp:revision>462</cp:revision>
  <cp:lastPrinted>2018-04-26T14:46:34Z</cp:lastPrinted>
  <dcterms:created xsi:type="dcterms:W3CDTF">2017-11-01T20:30:48Z</dcterms:created>
  <dcterms:modified xsi:type="dcterms:W3CDTF">2018-12-03T11:15:47Z</dcterms:modified>
</cp:coreProperties>
</file>